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64" r:id="rId4"/>
    <p:sldId id="273" r:id="rId5"/>
    <p:sldId id="265" r:id="rId6"/>
    <p:sldId id="275" r:id="rId7"/>
    <p:sldId id="263" r:id="rId8"/>
    <p:sldId id="262" r:id="rId9"/>
    <p:sldId id="271" r:id="rId10"/>
    <p:sldId id="260" r:id="rId11"/>
    <p:sldId id="276" r:id="rId12"/>
    <p:sldId id="283" r:id="rId13"/>
    <p:sldId id="284" r:id="rId14"/>
    <p:sldId id="285" r:id="rId15"/>
    <p:sldId id="286" r:id="rId16"/>
    <p:sldId id="287" r:id="rId17"/>
    <p:sldId id="288" r:id="rId18"/>
    <p:sldId id="289" r:id="rId19"/>
    <p:sldId id="290" r:id="rId20"/>
    <p:sldId id="291" r:id="rId21"/>
    <p:sldId id="292" r:id="rId22"/>
    <p:sldId id="277" r:id="rId23"/>
    <p:sldId id="278" r:id="rId24"/>
    <p:sldId id="279" r:id="rId25"/>
    <p:sldId id="281" r:id="rId26"/>
    <p:sldId id="282" r:id="rId27"/>
    <p:sldId id="267" r:id="rId28"/>
    <p:sldId id="270" r:id="rId29"/>
    <p:sldId id="26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051F3B-F83A-75C2-F0CE-514E8E503F2B}" name="Kathleen A  Brady" initials="KB" userId="S::kathleen.a.brady@phila.gov::6bcb8a70-0cb2-405f-9add-bff693961a2e" providerId="AD"/>
  <p188:author id="{FF994C78-9234-C42F-3319-CD7936B593D5}" name="Anna ThomasFerraioli" initials="AT" userId="S::Anna.ThomasFerraioli@phila.gov::241d539d-6a86-4f56-8749-61b4d6ea8ef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4B3B5B-B2C1-4ADF-9974-722CC337D1A9}" v="4" dt="2025-03-07T18:52:13.4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971A85-E970-4AB1-820C-2CF0B6175818}" type="doc">
      <dgm:prSet loTypeId="urn:microsoft.com/office/officeart/2005/8/layout/hierarchy3" loCatId="list" qsTypeId="urn:microsoft.com/office/officeart/2005/8/quickstyle/simple1" qsCatId="simple" csTypeId="urn:microsoft.com/office/officeart/2005/8/colors/accent1_2" csCatId="accent1" phldr="1"/>
      <dgm:spPr/>
    </dgm:pt>
    <dgm:pt modelId="{D44BC4D7-D49D-4EC5-8A09-5B6E119B3A1F}">
      <dgm:prSet phldrT="[Text]"/>
      <dgm:spPr/>
      <dgm:t>
        <a:bodyPr/>
        <a:lstStyle/>
        <a:p>
          <a:r>
            <a:rPr lang="en-US" dirty="0"/>
            <a:t>How often do you have problems learning about your medical condition because of difficulty understanding written information?</a:t>
          </a:r>
        </a:p>
      </dgm:t>
    </dgm:pt>
    <dgm:pt modelId="{C39DDA6A-AB16-4FD8-92E9-E6366E80ED47}" type="parTrans" cxnId="{BE6C0514-D4BE-4951-B6E0-201A0CF1C11E}">
      <dgm:prSet/>
      <dgm:spPr/>
      <dgm:t>
        <a:bodyPr/>
        <a:lstStyle/>
        <a:p>
          <a:endParaRPr lang="en-US"/>
        </a:p>
      </dgm:t>
    </dgm:pt>
    <dgm:pt modelId="{FB77F13E-AA15-41D7-9C2F-9195828E786C}" type="sibTrans" cxnId="{BE6C0514-D4BE-4951-B6E0-201A0CF1C11E}">
      <dgm:prSet/>
      <dgm:spPr/>
      <dgm:t>
        <a:bodyPr/>
        <a:lstStyle/>
        <a:p>
          <a:endParaRPr lang="en-US"/>
        </a:p>
      </dgm:t>
    </dgm:pt>
    <dgm:pt modelId="{AD4343FD-189C-4B1D-8173-AC3FC6526522}">
      <dgm:prSet phldrT="[Text]"/>
      <dgm:spPr/>
      <dgm:t>
        <a:bodyPr/>
        <a:lstStyle/>
        <a:p>
          <a:r>
            <a:rPr lang="en-US" dirty="0"/>
            <a:t>How often do you have a problem understanding what is told to you about your medical condition?</a:t>
          </a:r>
        </a:p>
      </dgm:t>
    </dgm:pt>
    <dgm:pt modelId="{88BD205C-04C3-44E9-958F-575775BCF427}" type="parTrans" cxnId="{D86D1A77-984D-40E4-ABF5-B9E6F3A14E97}">
      <dgm:prSet/>
      <dgm:spPr/>
      <dgm:t>
        <a:bodyPr/>
        <a:lstStyle/>
        <a:p>
          <a:endParaRPr lang="en-US"/>
        </a:p>
      </dgm:t>
    </dgm:pt>
    <dgm:pt modelId="{97B31F4B-7C22-4001-BB13-25934B69F3CE}" type="sibTrans" cxnId="{D86D1A77-984D-40E4-ABF5-B9E6F3A14E97}">
      <dgm:prSet/>
      <dgm:spPr/>
      <dgm:t>
        <a:bodyPr/>
        <a:lstStyle/>
        <a:p>
          <a:endParaRPr lang="en-US"/>
        </a:p>
      </dgm:t>
    </dgm:pt>
    <dgm:pt modelId="{091B5BBE-3139-4574-BBBA-0B87EBDCB0F5}">
      <dgm:prSet phldrT="[Text]"/>
      <dgm:spPr/>
      <dgm:t>
        <a:bodyPr/>
        <a:lstStyle/>
        <a:p>
          <a:r>
            <a:rPr lang="en-US" dirty="0"/>
            <a:t>How confident are you filling out medical forms by yourself?</a:t>
          </a:r>
        </a:p>
      </dgm:t>
    </dgm:pt>
    <dgm:pt modelId="{1612D783-AFF0-4AAD-AEBC-2126B253152D}" type="parTrans" cxnId="{E1A38C18-BBC9-4D19-B057-701BE6596571}">
      <dgm:prSet/>
      <dgm:spPr/>
      <dgm:t>
        <a:bodyPr/>
        <a:lstStyle/>
        <a:p>
          <a:endParaRPr lang="en-US"/>
        </a:p>
      </dgm:t>
    </dgm:pt>
    <dgm:pt modelId="{126396D0-B618-4209-AE80-0E847163800B}" type="sibTrans" cxnId="{E1A38C18-BBC9-4D19-B057-701BE6596571}">
      <dgm:prSet/>
      <dgm:spPr/>
      <dgm:t>
        <a:bodyPr/>
        <a:lstStyle/>
        <a:p>
          <a:endParaRPr lang="en-US"/>
        </a:p>
      </dgm:t>
    </dgm:pt>
    <dgm:pt modelId="{947C99C2-6B96-4BCF-979C-C4C0B3992752}" type="pres">
      <dgm:prSet presAssocID="{5B971A85-E970-4AB1-820C-2CF0B6175818}" presName="diagram" presStyleCnt="0">
        <dgm:presLayoutVars>
          <dgm:chPref val="1"/>
          <dgm:dir/>
          <dgm:animOne val="branch"/>
          <dgm:animLvl val="lvl"/>
          <dgm:resizeHandles/>
        </dgm:presLayoutVars>
      </dgm:prSet>
      <dgm:spPr/>
    </dgm:pt>
    <dgm:pt modelId="{7E0FF2EF-5A82-43B0-A724-53BCABBDCE15}" type="pres">
      <dgm:prSet presAssocID="{D44BC4D7-D49D-4EC5-8A09-5B6E119B3A1F}" presName="root" presStyleCnt="0"/>
      <dgm:spPr/>
    </dgm:pt>
    <dgm:pt modelId="{A2D55900-3453-40EE-951C-726D34B7B7B7}" type="pres">
      <dgm:prSet presAssocID="{D44BC4D7-D49D-4EC5-8A09-5B6E119B3A1F}" presName="rootComposite" presStyleCnt="0"/>
      <dgm:spPr/>
    </dgm:pt>
    <dgm:pt modelId="{A48146E5-5D29-453B-A978-08E90D699178}" type="pres">
      <dgm:prSet presAssocID="{D44BC4D7-D49D-4EC5-8A09-5B6E119B3A1F}" presName="rootText" presStyleLbl="node1" presStyleIdx="0" presStyleCnt="3" custScaleY="146446"/>
      <dgm:spPr/>
    </dgm:pt>
    <dgm:pt modelId="{78A0A862-6EEC-46D0-B3B9-52E248ADFAF5}" type="pres">
      <dgm:prSet presAssocID="{D44BC4D7-D49D-4EC5-8A09-5B6E119B3A1F}" presName="rootConnector" presStyleLbl="node1" presStyleIdx="0" presStyleCnt="3"/>
      <dgm:spPr/>
    </dgm:pt>
    <dgm:pt modelId="{3D1F8C53-4EE7-4BEA-89CA-BE65F2A9B28F}" type="pres">
      <dgm:prSet presAssocID="{D44BC4D7-D49D-4EC5-8A09-5B6E119B3A1F}" presName="childShape" presStyleCnt="0"/>
      <dgm:spPr/>
    </dgm:pt>
    <dgm:pt modelId="{086B06DA-902B-47A5-8C60-21BB79BA6EEB}" type="pres">
      <dgm:prSet presAssocID="{AD4343FD-189C-4B1D-8173-AC3FC6526522}" presName="root" presStyleCnt="0"/>
      <dgm:spPr/>
    </dgm:pt>
    <dgm:pt modelId="{D64C95FF-B672-43F9-B15C-41FAB8A5C97B}" type="pres">
      <dgm:prSet presAssocID="{AD4343FD-189C-4B1D-8173-AC3FC6526522}" presName="rootComposite" presStyleCnt="0"/>
      <dgm:spPr/>
    </dgm:pt>
    <dgm:pt modelId="{FC26C8E1-44F6-4828-AC01-718EC5D534DC}" type="pres">
      <dgm:prSet presAssocID="{AD4343FD-189C-4B1D-8173-AC3FC6526522}" presName="rootText" presStyleLbl="node1" presStyleIdx="1" presStyleCnt="3" custScaleY="155333"/>
      <dgm:spPr/>
    </dgm:pt>
    <dgm:pt modelId="{F34633F0-6CA2-45AC-9139-8670C5BE2135}" type="pres">
      <dgm:prSet presAssocID="{AD4343FD-189C-4B1D-8173-AC3FC6526522}" presName="rootConnector" presStyleLbl="node1" presStyleIdx="1" presStyleCnt="3"/>
      <dgm:spPr/>
    </dgm:pt>
    <dgm:pt modelId="{98FADCD8-1F20-4E9D-B2F8-B011883BD78B}" type="pres">
      <dgm:prSet presAssocID="{AD4343FD-189C-4B1D-8173-AC3FC6526522}" presName="childShape" presStyleCnt="0"/>
      <dgm:spPr/>
    </dgm:pt>
    <dgm:pt modelId="{C3B0E57D-7C26-41A6-BCB6-7972FEEB706C}" type="pres">
      <dgm:prSet presAssocID="{091B5BBE-3139-4574-BBBA-0B87EBDCB0F5}" presName="root" presStyleCnt="0"/>
      <dgm:spPr/>
    </dgm:pt>
    <dgm:pt modelId="{BF56E7EB-44B4-4B4F-9798-6AFCA8982FD3}" type="pres">
      <dgm:prSet presAssocID="{091B5BBE-3139-4574-BBBA-0B87EBDCB0F5}" presName="rootComposite" presStyleCnt="0"/>
      <dgm:spPr/>
    </dgm:pt>
    <dgm:pt modelId="{5BE7C923-BF21-4590-A4C7-01F640B4200C}" type="pres">
      <dgm:prSet presAssocID="{091B5BBE-3139-4574-BBBA-0B87EBDCB0F5}" presName="rootText" presStyleLbl="node1" presStyleIdx="2" presStyleCnt="3" custScaleY="155333"/>
      <dgm:spPr/>
    </dgm:pt>
    <dgm:pt modelId="{B0EB8923-2FDE-4525-9F67-743FEF17C63E}" type="pres">
      <dgm:prSet presAssocID="{091B5BBE-3139-4574-BBBA-0B87EBDCB0F5}" presName="rootConnector" presStyleLbl="node1" presStyleIdx="2" presStyleCnt="3"/>
      <dgm:spPr/>
    </dgm:pt>
    <dgm:pt modelId="{06F6E832-0060-492A-9AFC-8227556E2BC2}" type="pres">
      <dgm:prSet presAssocID="{091B5BBE-3139-4574-BBBA-0B87EBDCB0F5}" presName="childShape" presStyleCnt="0"/>
      <dgm:spPr/>
    </dgm:pt>
  </dgm:ptLst>
  <dgm:cxnLst>
    <dgm:cxn modelId="{037BDA13-9BEE-44AE-9565-E35C1F5A72A0}" type="presOf" srcId="{D44BC4D7-D49D-4EC5-8A09-5B6E119B3A1F}" destId="{A48146E5-5D29-453B-A978-08E90D699178}" srcOrd="0" destOrd="0" presId="urn:microsoft.com/office/officeart/2005/8/layout/hierarchy3"/>
    <dgm:cxn modelId="{BE6C0514-D4BE-4951-B6E0-201A0CF1C11E}" srcId="{5B971A85-E970-4AB1-820C-2CF0B6175818}" destId="{D44BC4D7-D49D-4EC5-8A09-5B6E119B3A1F}" srcOrd="0" destOrd="0" parTransId="{C39DDA6A-AB16-4FD8-92E9-E6366E80ED47}" sibTransId="{FB77F13E-AA15-41D7-9C2F-9195828E786C}"/>
    <dgm:cxn modelId="{E1A38C18-BBC9-4D19-B057-701BE6596571}" srcId="{5B971A85-E970-4AB1-820C-2CF0B6175818}" destId="{091B5BBE-3139-4574-BBBA-0B87EBDCB0F5}" srcOrd="2" destOrd="0" parTransId="{1612D783-AFF0-4AAD-AEBC-2126B253152D}" sibTransId="{126396D0-B618-4209-AE80-0E847163800B}"/>
    <dgm:cxn modelId="{AF53BA24-818A-4AAC-9F8A-2EC9FA9DFC57}" type="presOf" srcId="{091B5BBE-3139-4574-BBBA-0B87EBDCB0F5}" destId="{5BE7C923-BF21-4590-A4C7-01F640B4200C}" srcOrd="0" destOrd="0" presId="urn:microsoft.com/office/officeart/2005/8/layout/hierarchy3"/>
    <dgm:cxn modelId="{14307F63-8A06-4333-A84C-0AC8F9A01CB6}" type="presOf" srcId="{5B971A85-E970-4AB1-820C-2CF0B6175818}" destId="{947C99C2-6B96-4BCF-979C-C4C0B3992752}" srcOrd="0" destOrd="0" presId="urn:microsoft.com/office/officeart/2005/8/layout/hierarchy3"/>
    <dgm:cxn modelId="{D86D1A77-984D-40E4-ABF5-B9E6F3A14E97}" srcId="{5B971A85-E970-4AB1-820C-2CF0B6175818}" destId="{AD4343FD-189C-4B1D-8173-AC3FC6526522}" srcOrd="1" destOrd="0" parTransId="{88BD205C-04C3-44E9-958F-575775BCF427}" sibTransId="{97B31F4B-7C22-4001-BB13-25934B69F3CE}"/>
    <dgm:cxn modelId="{D3AB657E-CC8D-47A6-AFD6-22405488A02F}" type="presOf" srcId="{D44BC4D7-D49D-4EC5-8A09-5B6E119B3A1F}" destId="{78A0A862-6EEC-46D0-B3B9-52E248ADFAF5}" srcOrd="1" destOrd="0" presId="urn:microsoft.com/office/officeart/2005/8/layout/hierarchy3"/>
    <dgm:cxn modelId="{B9A8C38A-ACAA-4AEF-9901-1E6395C7F9F2}" type="presOf" srcId="{AD4343FD-189C-4B1D-8173-AC3FC6526522}" destId="{F34633F0-6CA2-45AC-9139-8670C5BE2135}" srcOrd="1" destOrd="0" presId="urn:microsoft.com/office/officeart/2005/8/layout/hierarchy3"/>
    <dgm:cxn modelId="{4A37DEA1-CB3C-41A5-90DE-F6E68A092B1E}" type="presOf" srcId="{091B5BBE-3139-4574-BBBA-0B87EBDCB0F5}" destId="{B0EB8923-2FDE-4525-9F67-743FEF17C63E}" srcOrd="1" destOrd="0" presId="urn:microsoft.com/office/officeart/2005/8/layout/hierarchy3"/>
    <dgm:cxn modelId="{B2F1B0CF-060B-40E4-BCDA-6B116D96CEEE}" type="presOf" srcId="{AD4343FD-189C-4B1D-8173-AC3FC6526522}" destId="{FC26C8E1-44F6-4828-AC01-718EC5D534DC}" srcOrd="0" destOrd="0" presId="urn:microsoft.com/office/officeart/2005/8/layout/hierarchy3"/>
    <dgm:cxn modelId="{C933506B-61DF-4B90-82D4-18B51C42B57C}" type="presParOf" srcId="{947C99C2-6B96-4BCF-979C-C4C0B3992752}" destId="{7E0FF2EF-5A82-43B0-A724-53BCABBDCE15}" srcOrd="0" destOrd="0" presId="urn:microsoft.com/office/officeart/2005/8/layout/hierarchy3"/>
    <dgm:cxn modelId="{E6D44A9C-0D4B-45BE-B42C-414E4CC3232B}" type="presParOf" srcId="{7E0FF2EF-5A82-43B0-A724-53BCABBDCE15}" destId="{A2D55900-3453-40EE-951C-726D34B7B7B7}" srcOrd="0" destOrd="0" presId="urn:microsoft.com/office/officeart/2005/8/layout/hierarchy3"/>
    <dgm:cxn modelId="{7F6B16A5-17C2-4574-B7F4-C8049CD4B5A8}" type="presParOf" srcId="{A2D55900-3453-40EE-951C-726D34B7B7B7}" destId="{A48146E5-5D29-453B-A978-08E90D699178}" srcOrd="0" destOrd="0" presId="urn:microsoft.com/office/officeart/2005/8/layout/hierarchy3"/>
    <dgm:cxn modelId="{A7AD596B-2A6B-4265-B5C9-89406DDB66EF}" type="presParOf" srcId="{A2D55900-3453-40EE-951C-726D34B7B7B7}" destId="{78A0A862-6EEC-46D0-B3B9-52E248ADFAF5}" srcOrd="1" destOrd="0" presId="urn:microsoft.com/office/officeart/2005/8/layout/hierarchy3"/>
    <dgm:cxn modelId="{C61D7F5B-FEC4-446A-B61E-A3B8D5F99375}" type="presParOf" srcId="{7E0FF2EF-5A82-43B0-A724-53BCABBDCE15}" destId="{3D1F8C53-4EE7-4BEA-89CA-BE65F2A9B28F}" srcOrd="1" destOrd="0" presId="urn:microsoft.com/office/officeart/2005/8/layout/hierarchy3"/>
    <dgm:cxn modelId="{E96A3EF5-6350-42F1-A3B9-B50E09A0AF05}" type="presParOf" srcId="{947C99C2-6B96-4BCF-979C-C4C0B3992752}" destId="{086B06DA-902B-47A5-8C60-21BB79BA6EEB}" srcOrd="1" destOrd="0" presId="urn:microsoft.com/office/officeart/2005/8/layout/hierarchy3"/>
    <dgm:cxn modelId="{1FC98012-8842-4566-9B2E-873D6724212C}" type="presParOf" srcId="{086B06DA-902B-47A5-8C60-21BB79BA6EEB}" destId="{D64C95FF-B672-43F9-B15C-41FAB8A5C97B}" srcOrd="0" destOrd="0" presId="urn:microsoft.com/office/officeart/2005/8/layout/hierarchy3"/>
    <dgm:cxn modelId="{858B5D46-9A1F-45EF-9159-D63E1D00411C}" type="presParOf" srcId="{D64C95FF-B672-43F9-B15C-41FAB8A5C97B}" destId="{FC26C8E1-44F6-4828-AC01-718EC5D534DC}" srcOrd="0" destOrd="0" presId="urn:microsoft.com/office/officeart/2005/8/layout/hierarchy3"/>
    <dgm:cxn modelId="{65C46687-6D27-4B10-8BD7-BF8331235051}" type="presParOf" srcId="{D64C95FF-B672-43F9-B15C-41FAB8A5C97B}" destId="{F34633F0-6CA2-45AC-9139-8670C5BE2135}" srcOrd="1" destOrd="0" presId="urn:microsoft.com/office/officeart/2005/8/layout/hierarchy3"/>
    <dgm:cxn modelId="{6A24DAC6-A285-4BFA-B81A-41BA1DCEF7CE}" type="presParOf" srcId="{086B06DA-902B-47A5-8C60-21BB79BA6EEB}" destId="{98FADCD8-1F20-4E9D-B2F8-B011883BD78B}" srcOrd="1" destOrd="0" presId="urn:microsoft.com/office/officeart/2005/8/layout/hierarchy3"/>
    <dgm:cxn modelId="{3BAD239C-9A29-4968-9C28-0DCBF56F56BD}" type="presParOf" srcId="{947C99C2-6B96-4BCF-979C-C4C0B3992752}" destId="{C3B0E57D-7C26-41A6-BCB6-7972FEEB706C}" srcOrd="2" destOrd="0" presId="urn:microsoft.com/office/officeart/2005/8/layout/hierarchy3"/>
    <dgm:cxn modelId="{A395261F-A5F2-42D1-B195-8F5186C450B0}" type="presParOf" srcId="{C3B0E57D-7C26-41A6-BCB6-7972FEEB706C}" destId="{BF56E7EB-44B4-4B4F-9798-6AFCA8982FD3}" srcOrd="0" destOrd="0" presId="urn:microsoft.com/office/officeart/2005/8/layout/hierarchy3"/>
    <dgm:cxn modelId="{248C2847-BEFC-4C90-8988-E3BB5E0E5FA0}" type="presParOf" srcId="{BF56E7EB-44B4-4B4F-9798-6AFCA8982FD3}" destId="{5BE7C923-BF21-4590-A4C7-01F640B4200C}" srcOrd="0" destOrd="0" presId="urn:microsoft.com/office/officeart/2005/8/layout/hierarchy3"/>
    <dgm:cxn modelId="{2B16E284-3832-48AB-BDCF-435C689F955A}" type="presParOf" srcId="{BF56E7EB-44B4-4B4F-9798-6AFCA8982FD3}" destId="{B0EB8923-2FDE-4525-9F67-743FEF17C63E}" srcOrd="1" destOrd="0" presId="urn:microsoft.com/office/officeart/2005/8/layout/hierarchy3"/>
    <dgm:cxn modelId="{D08139D3-710D-4738-B9DE-23F44C298E02}" type="presParOf" srcId="{C3B0E57D-7C26-41A6-BCB6-7972FEEB706C}" destId="{06F6E832-0060-492A-9AFC-8227556E2BC2}"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4AA18A-9B86-4361-93A5-5EC025FE971F}"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F584C0-4337-48E2-90DC-64972293FE67}">
      <dgm:prSet/>
      <dgm:spPr/>
      <dgm:t>
        <a:bodyPr/>
        <a:lstStyle/>
        <a:p>
          <a:pPr>
            <a:defRPr b="1"/>
          </a:pPr>
          <a:r>
            <a:rPr lang="en-US" dirty="0"/>
            <a:t>Access to stable, affordable housing</a:t>
          </a:r>
        </a:p>
      </dgm:t>
    </dgm:pt>
    <dgm:pt modelId="{72B66896-6DB7-4244-A024-63674930230B}" type="parTrans" cxnId="{3E14C5F6-4BCB-410D-A2E0-711AB76FFABD}">
      <dgm:prSet/>
      <dgm:spPr/>
      <dgm:t>
        <a:bodyPr/>
        <a:lstStyle/>
        <a:p>
          <a:endParaRPr lang="en-US"/>
        </a:p>
      </dgm:t>
    </dgm:pt>
    <dgm:pt modelId="{FE7E1A5B-FB42-4B41-9B53-6306E0E326DF}" type="sibTrans" cxnId="{3E14C5F6-4BCB-410D-A2E0-711AB76FFABD}">
      <dgm:prSet/>
      <dgm:spPr/>
      <dgm:t>
        <a:bodyPr/>
        <a:lstStyle/>
        <a:p>
          <a:endParaRPr lang="en-US"/>
        </a:p>
      </dgm:t>
    </dgm:pt>
    <dgm:pt modelId="{5331A6A1-85FC-4530-945F-954F8A177FC9}">
      <dgm:prSet/>
      <dgm:spPr/>
      <dgm:t>
        <a:bodyPr/>
        <a:lstStyle/>
        <a:p>
          <a:pPr>
            <a:defRPr b="1"/>
          </a:pPr>
          <a:r>
            <a:rPr lang="en-US" dirty="0"/>
            <a:t>Familial and friend support in multiple aspects: </a:t>
          </a:r>
        </a:p>
      </dgm:t>
    </dgm:pt>
    <dgm:pt modelId="{D9015E16-9196-40D5-A867-30BD834584B9}" type="parTrans" cxnId="{CC0F6ACC-FD80-46CB-8DA5-5F14897A5A23}">
      <dgm:prSet/>
      <dgm:spPr/>
      <dgm:t>
        <a:bodyPr/>
        <a:lstStyle/>
        <a:p>
          <a:endParaRPr lang="en-US"/>
        </a:p>
      </dgm:t>
    </dgm:pt>
    <dgm:pt modelId="{C9B9F923-862C-465E-9E05-9DF9A8D48E00}" type="sibTrans" cxnId="{CC0F6ACC-FD80-46CB-8DA5-5F14897A5A23}">
      <dgm:prSet/>
      <dgm:spPr/>
      <dgm:t>
        <a:bodyPr/>
        <a:lstStyle/>
        <a:p>
          <a:endParaRPr lang="en-US"/>
        </a:p>
      </dgm:t>
    </dgm:pt>
    <dgm:pt modelId="{EAA78253-E7EA-479A-957F-68815A38A13A}">
      <dgm:prSet custT="1"/>
      <dgm:spPr/>
      <dgm:t>
        <a:bodyPr/>
        <a:lstStyle/>
        <a:p>
          <a:pPr algn="l">
            <a:buFont typeface="Arial" panose="020B0604020202020204" pitchFamily="34" charset="0"/>
            <a:buNone/>
          </a:pPr>
          <a:r>
            <a:rPr lang="en-US" sz="2000" dirty="0"/>
            <a:t>Financial, emotional, physical, social </a:t>
          </a:r>
        </a:p>
      </dgm:t>
    </dgm:pt>
    <dgm:pt modelId="{7D2943AA-EBC8-41E3-9CF9-FBE4E38F51D5}" type="parTrans" cxnId="{01C02EF8-3D6A-4302-B50A-438AE13B4731}">
      <dgm:prSet/>
      <dgm:spPr/>
      <dgm:t>
        <a:bodyPr/>
        <a:lstStyle/>
        <a:p>
          <a:endParaRPr lang="en-US"/>
        </a:p>
      </dgm:t>
    </dgm:pt>
    <dgm:pt modelId="{6B9F8F01-2F37-4169-9BFC-AFE4A5E2C9EC}" type="sibTrans" cxnId="{01C02EF8-3D6A-4302-B50A-438AE13B4731}">
      <dgm:prSet/>
      <dgm:spPr/>
      <dgm:t>
        <a:bodyPr/>
        <a:lstStyle/>
        <a:p>
          <a:endParaRPr lang="en-US"/>
        </a:p>
      </dgm:t>
    </dgm:pt>
    <dgm:pt modelId="{48524A37-ED69-414C-AB6D-76CEB9142D21}">
      <dgm:prSet custT="1"/>
      <dgm:spPr/>
      <dgm:t>
        <a:bodyPr/>
        <a:lstStyle/>
        <a:p>
          <a:pPr algn="l">
            <a:buFont typeface="Arial" panose="020B0604020202020204" pitchFamily="34" charset="0"/>
            <a:buNone/>
          </a:pPr>
          <a:r>
            <a:rPr lang="en-US" sz="2000" dirty="0"/>
            <a:t>Assisting with medication adherence</a:t>
          </a:r>
        </a:p>
      </dgm:t>
    </dgm:pt>
    <dgm:pt modelId="{A5352F62-6120-4416-958F-A2089EF81EC9}" type="parTrans" cxnId="{04A8C62E-409A-43AF-A583-CB061914F940}">
      <dgm:prSet/>
      <dgm:spPr/>
      <dgm:t>
        <a:bodyPr/>
        <a:lstStyle/>
        <a:p>
          <a:endParaRPr lang="en-US"/>
        </a:p>
      </dgm:t>
    </dgm:pt>
    <dgm:pt modelId="{6027EB8E-23B9-4B96-A071-9BECBFF92B06}" type="sibTrans" cxnId="{04A8C62E-409A-43AF-A583-CB061914F940}">
      <dgm:prSet/>
      <dgm:spPr/>
      <dgm:t>
        <a:bodyPr/>
        <a:lstStyle/>
        <a:p>
          <a:endParaRPr lang="en-US"/>
        </a:p>
      </dgm:t>
    </dgm:pt>
    <dgm:pt modelId="{35835C9A-A4C6-4CC1-B660-651976FDB5CC}">
      <dgm:prSet custT="1"/>
      <dgm:spPr/>
      <dgm:t>
        <a:bodyPr/>
        <a:lstStyle/>
        <a:p>
          <a:pPr algn="l">
            <a:buFont typeface="Arial" panose="020B0604020202020204" pitchFamily="34" charset="0"/>
            <a:buNone/>
          </a:pPr>
          <a:r>
            <a:rPr lang="en-US" sz="2000" dirty="0"/>
            <a:t>Attending support/community groups with participant</a:t>
          </a:r>
        </a:p>
      </dgm:t>
    </dgm:pt>
    <dgm:pt modelId="{78BF7B4A-0C12-4B04-A612-06909E31CA3F}" type="parTrans" cxnId="{1DA26D4C-65E2-4775-8663-FD079598DDEC}">
      <dgm:prSet/>
      <dgm:spPr/>
      <dgm:t>
        <a:bodyPr/>
        <a:lstStyle/>
        <a:p>
          <a:endParaRPr lang="en-US"/>
        </a:p>
      </dgm:t>
    </dgm:pt>
    <dgm:pt modelId="{ACE35916-6EE7-47E4-9D7D-F0BB1B279A2D}" type="sibTrans" cxnId="{1DA26D4C-65E2-4775-8663-FD079598DDEC}">
      <dgm:prSet/>
      <dgm:spPr/>
      <dgm:t>
        <a:bodyPr/>
        <a:lstStyle/>
        <a:p>
          <a:endParaRPr lang="en-US"/>
        </a:p>
      </dgm:t>
    </dgm:pt>
    <dgm:pt modelId="{B05F3FC6-CC78-4B1A-9F65-A0E4696F1BAF}">
      <dgm:prSet custT="1"/>
      <dgm:spPr/>
      <dgm:t>
        <a:bodyPr/>
        <a:lstStyle/>
        <a:p>
          <a:pPr algn="l">
            <a:buFont typeface="Arial" panose="020B0604020202020204" pitchFamily="34" charset="0"/>
            <a:buNone/>
          </a:pPr>
          <a:r>
            <a:rPr lang="en-US" sz="2000" dirty="0"/>
            <a:t>Recognizing HIV status as a part of their life but not their entire identity</a:t>
          </a:r>
        </a:p>
      </dgm:t>
    </dgm:pt>
    <dgm:pt modelId="{54731C6E-355A-4D3F-83EE-68913F1D3F61}" type="parTrans" cxnId="{34CC880E-2225-4638-8471-4F7F6C53D7FD}">
      <dgm:prSet/>
      <dgm:spPr/>
      <dgm:t>
        <a:bodyPr/>
        <a:lstStyle/>
        <a:p>
          <a:endParaRPr lang="en-US"/>
        </a:p>
      </dgm:t>
    </dgm:pt>
    <dgm:pt modelId="{B6F4CFF6-8DCD-4390-B55A-5F7F9B96FF9E}" type="sibTrans" cxnId="{34CC880E-2225-4638-8471-4F7F6C53D7FD}">
      <dgm:prSet/>
      <dgm:spPr/>
      <dgm:t>
        <a:bodyPr/>
        <a:lstStyle/>
        <a:p>
          <a:endParaRPr lang="en-US"/>
        </a:p>
      </dgm:t>
    </dgm:pt>
    <dgm:pt modelId="{CC7843EB-38FD-4DF5-806D-C993A8F585AC}" type="pres">
      <dgm:prSet presAssocID="{5A4AA18A-9B86-4361-93A5-5EC025FE971F}" presName="root" presStyleCnt="0">
        <dgm:presLayoutVars>
          <dgm:dir/>
          <dgm:resizeHandles val="exact"/>
        </dgm:presLayoutVars>
      </dgm:prSet>
      <dgm:spPr/>
    </dgm:pt>
    <dgm:pt modelId="{8200B2D2-F0E3-4DFC-AC76-F42F068A54D0}" type="pres">
      <dgm:prSet presAssocID="{2BF584C0-4337-48E2-90DC-64972293FE67}" presName="compNode" presStyleCnt="0"/>
      <dgm:spPr/>
    </dgm:pt>
    <dgm:pt modelId="{24DE3C36-B798-4DCE-9B14-92091DCBDECB}" type="pres">
      <dgm:prSet presAssocID="{2BF584C0-4337-48E2-90DC-64972293FE6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834A7EC4-F254-47A6-AEC5-960ACDDBA8C1}" type="pres">
      <dgm:prSet presAssocID="{2BF584C0-4337-48E2-90DC-64972293FE67}" presName="iconSpace" presStyleCnt="0"/>
      <dgm:spPr/>
    </dgm:pt>
    <dgm:pt modelId="{DA000710-E888-4BDB-948C-215B935B7BDF}" type="pres">
      <dgm:prSet presAssocID="{2BF584C0-4337-48E2-90DC-64972293FE67}" presName="parTx" presStyleLbl="revTx" presStyleIdx="0" presStyleCnt="4">
        <dgm:presLayoutVars>
          <dgm:chMax val="0"/>
          <dgm:chPref val="0"/>
        </dgm:presLayoutVars>
      </dgm:prSet>
      <dgm:spPr/>
    </dgm:pt>
    <dgm:pt modelId="{1688A1F4-7B8B-4AA6-B3E6-7A2E9AB3224A}" type="pres">
      <dgm:prSet presAssocID="{2BF584C0-4337-48E2-90DC-64972293FE67}" presName="txSpace" presStyleCnt="0"/>
      <dgm:spPr/>
    </dgm:pt>
    <dgm:pt modelId="{00E14CCC-E756-4BAF-91F8-55617932FB99}" type="pres">
      <dgm:prSet presAssocID="{2BF584C0-4337-48E2-90DC-64972293FE67}" presName="desTx" presStyleLbl="revTx" presStyleIdx="1" presStyleCnt="4">
        <dgm:presLayoutVars/>
      </dgm:prSet>
      <dgm:spPr/>
    </dgm:pt>
    <dgm:pt modelId="{CC7A989D-99B7-40F0-83A6-67217C4DE35E}" type="pres">
      <dgm:prSet presAssocID="{FE7E1A5B-FB42-4B41-9B53-6306E0E326DF}" presName="sibTrans" presStyleCnt="0"/>
      <dgm:spPr/>
    </dgm:pt>
    <dgm:pt modelId="{D7E2C49E-78A6-4E79-A933-AFB5D3351903}" type="pres">
      <dgm:prSet presAssocID="{5331A6A1-85FC-4530-945F-954F8A177FC9}" presName="compNode" presStyleCnt="0"/>
      <dgm:spPr/>
    </dgm:pt>
    <dgm:pt modelId="{9953B3C8-2D16-4C4E-AF6B-F507DCAAFA96}" type="pres">
      <dgm:prSet presAssocID="{5331A6A1-85FC-4530-945F-954F8A177FC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spital"/>
        </a:ext>
      </dgm:extLst>
    </dgm:pt>
    <dgm:pt modelId="{84B3BC18-4DE2-4628-A042-93F02EA48A88}" type="pres">
      <dgm:prSet presAssocID="{5331A6A1-85FC-4530-945F-954F8A177FC9}" presName="iconSpace" presStyleCnt="0"/>
      <dgm:spPr/>
    </dgm:pt>
    <dgm:pt modelId="{DFFCE77F-CE6D-4C31-9603-B0BDEFB7BD42}" type="pres">
      <dgm:prSet presAssocID="{5331A6A1-85FC-4530-945F-954F8A177FC9}" presName="parTx" presStyleLbl="revTx" presStyleIdx="2" presStyleCnt="4">
        <dgm:presLayoutVars>
          <dgm:chMax val="0"/>
          <dgm:chPref val="0"/>
        </dgm:presLayoutVars>
      </dgm:prSet>
      <dgm:spPr/>
    </dgm:pt>
    <dgm:pt modelId="{FCCDC448-9B60-4A8D-9052-3094349E7BCC}" type="pres">
      <dgm:prSet presAssocID="{5331A6A1-85FC-4530-945F-954F8A177FC9}" presName="txSpace" presStyleCnt="0"/>
      <dgm:spPr/>
    </dgm:pt>
    <dgm:pt modelId="{EE4D3617-EA34-49A8-BF24-5E1A8E6F18D9}" type="pres">
      <dgm:prSet presAssocID="{5331A6A1-85FC-4530-945F-954F8A177FC9}" presName="desTx" presStyleLbl="revTx" presStyleIdx="3" presStyleCnt="4">
        <dgm:presLayoutVars/>
      </dgm:prSet>
      <dgm:spPr/>
    </dgm:pt>
  </dgm:ptLst>
  <dgm:cxnLst>
    <dgm:cxn modelId="{34CC880E-2225-4638-8471-4F7F6C53D7FD}" srcId="{5331A6A1-85FC-4530-945F-954F8A177FC9}" destId="{B05F3FC6-CC78-4B1A-9F65-A0E4696F1BAF}" srcOrd="3" destOrd="0" parTransId="{54731C6E-355A-4D3F-83EE-68913F1D3F61}" sibTransId="{B6F4CFF6-8DCD-4390-B55A-5F7F9B96FF9E}"/>
    <dgm:cxn modelId="{04A8C62E-409A-43AF-A583-CB061914F940}" srcId="{5331A6A1-85FC-4530-945F-954F8A177FC9}" destId="{48524A37-ED69-414C-AB6D-76CEB9142D21}" srcOrd="1" destOrd="0" parTransId="{A5352F62-6120-4416-958F-A2089EF81EC9}" sibTransId="{6027EB8E-23B9-4B96-A071-9BECBFF92B06}"/>
    <dgm:cxn modelId="{40C2BF43-E30A-497B-BD37-5D95F9AF0D82}" type="presOf" srcId="{2BF584C0-4337-48E2-90DC-64972293FE67}" destId="{DA000710-E888-4BDB-948C-215B935B7BDF}" srcOrd="0" destOrd="0" presId="urn:microsoft.com/office/officeart/2018/5/layout/CenteredIconLabelDescriptionList"/>
    <dgm:cxn modelId="{E57DD646-252D-4C06-97BF-3A5B46B9BBFE}" type="presOf" srcId="{B05F3FC6-CC78-4B1A-9F65-A0E4696F1BAF}" destId="{EE4D3617-EA34-49A8-BF24-5E1A8E6F18D9}" srcOrd="0" destOrd="3" presId="urn:microsoft.com/office/officeart/2018/5/layout/CenteredIconLabelDescriptionList"/>
    <dgm:cxn modelId="{47F4B147-33FF-43BA-919B-7547120AA929}" type="presOf" srcId="{EAA78253-E7EA-479A-957F-68815A38A13A}" destId="{EE4D3617-EA34-49A8-BF24-5E1A8E6F18D9}" srcOrd="0" destOrd="0" presId="urn:microsoft.com/office/officeart/2018/5/layout/CenteredIconLabelDescriptionList"/>
    <dgm:cxn modelId="{1DA26D4C-65E2-4775-8663-FD079598DDEC}" srcId="{5331A6A1-85FC-4530-945F-954F8A177FC9}" destId="{35835C9A-A4C6-4CC1-B660-651976FDB5CC}" srcOrd="2" destOrd="0" parTransId="{78BF7B4A-0C12-4B04-A612-06909E31CA3F}" sibTransId="{ACE35916-6EE7-47E4-9D7D-F0BB1B279A2D}"/>
    <dgm:cxn modelId="{4CE3E46F-3D24-4E28-8BE6-A5CCC26F57C4}" type="presOf" srcId="{5331A6A1-85FC-4530-945F-954F8A177FC9}" destId="{DFFCE77F-CE6D-4C31-9603-B0BDEFB7BD42}" srcOrd="0" destOrd="0" presId="urn:microsoft.com/office/officeart/2018/5/layout/CenteredIconLabelDescriptionList"/>
    <dgm:cxn modelId="{AA8A41A1-F54B-4D2C-8C07-609A57BB7FCF}" type="presOf" srcId="{48524A37-ED69-414C-AB6D-76CEB9142D21}" destId="{EE4D3617-EA34-49A8-BF24-5E1A8E6F18D9}" srcOrd="0" destOrd="1" presId="urn:microsoft.com/office/officeart/2018/5/layout/CenteredIconLabelDescriptionList"/>
    <dgm:cxn modelId="{7BF0BABE-1915-4AD4-B423-2A99301468E8}" type="presOf" srcId="{35835C9A-A4C6-4CC1-B660-651976FDB5CC}" destId="{EE4D3617-EA34-49A8-BF24-5E1A8E6F18D9}" srcOrd="0" destOrd="2" presId="urn:microsoft.com/office/officeart/2018/5/layout/CenteredIconLabelDescriptionList"/>
    <dgm:cxn modelId="{304AADC3-F36F-4EAA-A455-1F6AA03D4A3A}" type="presOf" srcId="{5A4AA18A-9B86-4361-93A5-5EC025FE971F}" destId="{CC7843EB-38FD-4DF5-806D-C993A8F585AC}" srcOrd="0" destOrd="0" presId="urn:microsoft.com/office/officeart/2018/5/layout/CenteredIconLabelDescriptionList"/>
    <dgm:cxn modelId="{CC0F6ACC-FD80-46CB-8DA5-5F14897A5A23}" srcId="{5A4AA18A-9B86-4361-93A5-5EC025FE971F}" destId="{5331A6A1-85FC-4530-945F-954F8A177FC9}" srcOrd="1" destOrd="0" parTransId="{D9015E16-9196-40D5-A867-30BD834584B9}" sibTransId="{C9B9F923-862C-465E-9E05-9DF9A8D48E00}"/>
    <dgm:cxn modelId="{3E14C5F6-4BCB-410D-A2E0-711AB76FFABD}" srcId="{5A4AA18A-9B86-4361-93A5-5EC025FE971F}" destId="{2BF584C0-4337-48E2-90DC-64972293FE67}" srcOrd="0" destOrd="0" parTransId="{72B66896-6DB7-4244-A024-63674930230B}" sibTransId="{FE7E1A5B-FB42-4B41-9B53-6306E0E326DF}"/>
    <dgm:cxn modelId="{01C02EF8-3D6A-4302-B50A-438AE13B4731}" srcId="{5331A6A1-85FC-4530-945F-954F8A177FC9}" destId="{EAA78253-E7EA-479A-957F-68815A38A13A}" srcOrd="0" destOrd="0" parTransId="{7D2943AA-EBC8-41E3-9CF9-FBE4E38F51D5}" sibTransId="{6B9F8F01-2F37-4169-9BFC-AFE4A5E2C9EC}"/>
    <dgm:cxn modelId="{5665DFFC-B74D-4EA1-9F72-7B0B238C9791}" type="presParOf" srcId="{CC7843EB-38FD-4DF5-806D-C993A8F585AC}" destId="{8200B2D2-F0E3-4DFC-AC76-F42F068A54D0}" srcOrd="0" destOrd="0" presId="urn:microsoft.com/office/officeart/2018/5/layout/CenteredIconLabelDescriptionList"/>
    <dgm:cxn modelId="{86B3F85F-24F6-4604-999E-47D108C3F69F}" type="presParOf" srcId="{8200B2D2-F0E3-4DFC-AC76-F42F068A54D0}" destId="{24DE3C36-B798-4DCE-9B14-92091DCBDECB}" srcOrd="0" destOrd="0" presId="urn:microsoft.com/office/officeart/2018/5/layout/CenteredIconLabelDescriptionList"/>
    <dgm:cxn modelId="{180D3406-AF5F-44D8-AEE0-E716F8894043}" type="presParOf" srcId="{8200B2D2-F0E3-4DFC-AC76-F42F068A54D0}" destId="{834A7EC4-F254-47A6-AEC5-960ACDDBA8C1}" srcOrd="1" destOrd="0" presId="urn:microsoft.com/office/officeart/2018/5/layout/CenteredIconLabelDescriptionList"/>
    <dgm:cxn modelId="{213AEA3E-9F63-4859-AAFA-6361FE2974A4}" type="presParOf" srcId="{8200B2D2-F0E3-4DFC-AC76-F42F068A54D0}" destId="{DA000710-E888-4BDB-948C-215B935B7BDF}" srcOrd="2" destOrd="0" presId="urn:microsoft.com/office/officeart/2018/5/layout/CenteredIconLabelDescriptionList"/>
    <dgm:cxn modelId="{22096681-E342-488D-A7F2-F20A9893D86C}" type="presParOf" srcId="{8200B2D2-F0E3-4DFC-AC76-F42F068A54D0}" destId="{1688A1F4-7B8B-4AA6-B3E6-7A2E9AB3224A}" srcOrd="3" destOrd="0" presId="urn:microsoft.com/office/officeart/2018/5/layout/CenteredIconLabelDescriptionList"/>
    <dgm:cxn modelId="{529F8206-0251-49B3-943F-1A820A565319}" type="presParOf" srcId="{8200B2D2-F0E3-4DFC-AC76-F42F068A54D0}" destId="{00E14CCC-E756-4BAF-91F8-55617932FB99}" srcOrd="4" destOrd="0" presId="urn:microsoft.com/office/officeart/2018/5/layout/CenteredIconLabelDescriptionList"/>
    <dgm:cxn modelId="{27C4E046-E282-419C-87E6-3C9E8E4AEED9}" type="presParOf" srcId="{CC7843EB-38FD-4DF5-806D-C993A8F585AC}" destId="{CC7A989D-99B7-40F0-83A6-67217C4DE35E}" srcOrd="1" destOrd="0" presId="urn:microsoft.com/office/officeart/2018/5/layout/CenteredIconLabelDescriptionList"/>
    <dgm:cxn modelId="{4F47223C-DBFC-4F74-9AE5-6B8D4A89776F}" type="presParOf" srcId="{CC7843EB-38FD-4DF5-806D-C993A8F585AC}" destId="{D7E2C49E-78A6-4E79-A933-AFB5D3351903}" srcOrd="2" destOrd="0" presId="urn:microsoft.com/office/officeart/2018/5/layout/CenteredIconLabelDescriptionList"/>
    <dgm:cxn modelId="{89C6BA4A-3FF8-4194-968B-85566DF61883}" type="presParOf" srcId="{D7E2C49E-78A6-4E79-A933-AFB5D3351903}" destId="{9953B3C8-2D16-4C4E-AF6B-F507DCAAFA96}" srcOrd="0" destOrd="0" presId="urn:microsoft.com/office/officeart/2018/5/layout/CenteredIconLabelDescriptionList"/>
    <dgm:cxn modelId="{186819FD-EC87-4A28-A765-9EE92A64B92D}" type="presParOf" srcId="{D7E2C49E-78A6-4E79-A933-AFB5D3351903}" destId="{84B3BC18-4DE2-4628-A042-93F02EA48A88}" srcOrd="1" destOrd="0" presId="urn:microsoft.com/office/officeart/2018/5/layout/CenteredIconLabelDescriptionList"/>
    <dgm:cxn modelId="{FC0EC3C2-0E94-478B-A6C2-97066AECEF55}" type="presParOf" srcId="{D7E2C49E-78A6-4E79-A933-AFB5D3351903}" destId="{DFFCE77F-CE6D-4C31-9603-B0BDEFB7BD42}" srcOrd="2" destOrd="0" presId="urn:microsoft.com/office/officeart/2018/5/layout/CenteredIconLabelDescriptionList"/>
    <dgm:cxn modelId="{6FCEBCB9-E59D-4BC9-9AE2-80F2848B888B}" type="presParOf" srcId="{D7E2C49E-78A6-4E79-A933-AFB5D3351903}" destId="{FCCDC448-9B60-4A8D-9052-3094349E7BCC}" srcOrd="3" destOrd="0" presId="urn:microsoft.com/office/officeart/2018/5/layout/CenteredIconLabelDescriptionList"/>
    <dgm:cxn modelId="{D7FA01B0-1EA2-4AB3-A980-EBDB59EAD844}" type="presParOf" srcId="{D7E2C49E-78A6-4E79-A933-AFB5D3351903}" destId="{EE4D3617-EA34-49A8-BF24-5E1A8E6F18D9}"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8146E5-5D29-453B-A978-08E90D699178}">
      <dsp:nvSpPr>
        <dsp:cNvPr id="0" name=""/>
        <dsp:cNvSpPr/>
      </dsp:nvSpPr>
      <dsp:spPr>
        <a:xfrm>
          <a:off x="35458" y="117"/>
          <a:ext cx="2841554" cy="208067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How often do you have problems learning about your medical condition because of difficulty understanding written information?</a:t>
          </a:r>
        </a:p>
      </dsp:txBody>
      <dsp:txXfrm>
        <a:off x="96399" y="61058"/>
        <a:ext cx="2719672" cy="1958789"/>
      </dsp:txXfrm>
    </dsp:sp>
    <dsp:sp modelId="{FC26C8E1-44F6-4828-AC01-718EC5D534DC}">
      <dsp:nvSpPr>
        <dsp:cNvPr id="0" name=""/>
        <dsp:cNvSpPr/>
      </dsp:nvSpPr>
      <dsp:spPr>
        <a:xfrm>
          <a:off x="3587401" y="117"/>
          <a:ext cx="2841554" cy="220693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How often do you have a problem understanding what is told to you about your medical condition?</a:t>
          </a:r>
        </a:p>
      </dsp:txBody>
      <dsp:txXfrm>
        <a:off x="3652040" y="64756"/>
        <a:ext cx="2712276" cy="2077658"/>
      </dsp:txXfrm>
    </dsp:sp>
    <dsp:sp modelId="{5BE7C923-BF21-4590-A4C7-01F640B4200C}">
      <dsp:nvSpPr>
        <dsp:cNvPr id="0" name=""/>
        <dsp:cNvSpPr/>
      </dsp:nvSpPr>
      <dsp:spPr>
        <a:xfrm>
          <a:off x="7139345" y="117"/>
          <a:ext cx="2841554" cy="220693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How confident are you filling out medical forms by yourself?</a:t>
          </a:r>
        </a:p>
      </dsp:txBody>
      <dsp:txXfrm>
        <a:off x="7203984" y="64756"/>
        <a:ext cx="2712276" cy="20776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E3C36-B798-4DCE-9B14-92091DCBDECB}">
      <dsp:nvSpPr>
        <dsp:cNvPr id="0" name=""/>
        <dsp:cNvSpPr/>
      </dsp:nvSpPr>
      <dsp:spPr>
        <a:xfrm>
          <a:off x="2169914" y="252116"/>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000710-E888-4BDB-948C-215B935B7BDF}">
      <dsp:nvSpPr>
        <dsp:cNvPr id="0" name=""/>
        <dsp:cNvSpPr/>
      </dsp:nvSpPr>
      <dsp:spPr>
        <a:xfrm>
          <a:off x="765914" y="1955544"/>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b="1"/>
          </a:pPr>
          <a:r>
            <a:rPr lang="en-US" sz="2300" kern="1200" dirty="0"/>
            <a:t>Access to stable, affordable housing</a:t>
          </a:r>
        </a:p>
      </dsp:txBody>
      <dsp:txXfrm>
        <a:off x="765914" y="1955544"/>
        <a:ext cx="4320000" cy="648000"/>
      </dsp:txXfrm>
    </dsp:sp>
    <dsp:sp modelId="{00E14CCC-E756-4BAF-91F8-55617932FB99}">
      <dsp:nvSpPr>
        <dsp:cNvPr id="0" name=""/>
        <dsp:cNvSpPr/>
      </dsp:nvSpPr>
      <dsp:spPr>
        <a:xfrm>
          <a:off x="765914" y="2692581"/>
          <a:ext cx="4320000" cy="2011350"/>
        </a:xfrm>
        <a:prstGeom prst="rect">
          <a:avLst/>
        </a:prstGeom>
        <a:noFill/>
        <a:ln>
          <a:noFill/>
        </a:ln>
        <a:effectLst/>
      </dsp:spPr>
      <dsp:style>
        <a:lnRef idx="0">
          <a:scrgbClr r="0" g="0" b="0"/>
        </a:lnRef>
        <a:fillRef idx="0">
          <a:scrgbClr r="0" g="0" b="0"/>
        </a:fillRef>
        <a:effectRef idx="0">
          <a:scrgbClr r="0" g="0" b="0"/>
        </a:effectRef>
        <a:fontRef idx="minor"/>
      </dsp:style>
    </dsp:sp>
    <dsp:sp modelId="{9953B3C8-2D16-4C4E-AF6B-F507DCAAFA96}">
      <dsp:nvSpPr>
        <dsp:cNvPr id="0" name=""/>
        <dsp:cNvSpPr/>
      </dsp:nvSpPr>
      <dsp:spPr>
        <a:xfrm>
          <a:off x="7245914" y="252116"/>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FFCE77F-CE6D-4C31-9603-B0BDEFB7BD42}">
      <dsp:nvSpPr>
        <dsp:cNvPr id="0" name=""/>
        <dsp:cNvSpPr/>
      </dsp:nvSpPr>
      <dsp:spPr>
        <a:xfrm>
          <a:off x="5841914" y="1955544"/>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defRPr b="1"/>
          </a:pPr>
          <a:r>
            <a:rPr lang="en-US" sz="2300" kern="1200" dirty="0"/>
            <a:t>Familial and friend support in multiple aspects: </a:t>
          </a:r>
        </a:p>
      </dsp:txBody>
      <dsp:txXfrm>
        <a:off x="5841914" y="1955544"/>
        <a:ext cx="4320000" cy="648000"/>
      </dsp:txXfrm>
    </dsp:sp>
    <dsp:sp modelId="{EE4D3617-EA34-49A8-BF24-5E1A8E6F18D9}">
      <dsp:nvSpPr>
        <dsp:cNvPr id="0" name=""/>
        <dsp:cNvSpPr/>
      </dsp:nvSpPr>
      <dsp:spPr>
        <a:xfrm>
          <a:off x="5841914" y="2692581"/>
          <a:ext cx="4320000" cy="2011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89000">
            <a:lnSpc>
              <a:spcPct val="90000"/>
            </a:lnSpc>
            <a:spcBef>
              <a:spcPct val="0"/>
            </a:spcBef>
            <a:spcAft>
              <a:spcPct val="35000"/>
            </a:spcAft>
            <a:buFont typeface="Arial" panose="020B0604020202020204" pitchFamily="34" charset="0"/>
            <a:buNone/>
          </a:pPr>
          <a:r>
            <a:rPr lang="en-US" sz="2000" kern="1200" dirty="0"/>
            <a:t>Financial, emotional, physical, social </a:t>
          </a:r>
        </a:p>
        <a:p>
          <a:pPr marL="0" lvl="0" indent="0" algn="l" defTabSz="889000">
            <a:lnSpc>
              <a:spcPct val="90000"/>
            </a:lnSpc>
            <a:spcBef>
              <a:spcPct val="0"/>
            </a:spcBef>
            <a:spcAft>
              <a:spcPct val="35000"/>
            </a:spcAft>
            <a:buFont typeface="Arial" panose="020B0604020202020204" pitchFamily="34" charset="0"/>
            <a:buNone/>
          </a:pPr>
          <a:r>
            <a:rPr lang="en-US" sz="2000" kern="1200" dirty="0"/>
            <a:t>Assisting with medication adherence</a:t>
          </a:r>
        </a:p>
        <a:p>
          <a:pPr marL="0" lvl="0" indent="0" algn="l" defTabSz="889000">
            <a:lnSpc>
              <a:spcPct val="90000"/>
            </a:lnSpc>
            <a:spcBef>
              <a:spcPct val="0"/>
            </a:spcBef>
            <a:spcAft>
              <a:spcPct val="35000"/>
            </a:spcAft>
            <a:buFont typeface="Arial" panose="020B0604020202020204" pitchFamily="34" charset="0"/>
            <a:buNone/>
          </a:pPr>
          <a:r>
            <a:rPr lang="en-US" sz="2000" kern="1200" dirty="0"/>
            <a:t>Attending support/community groups with participant</a:t>
          </a:r>
        </a:p>
        <a:p>
          <a:pPr marL="0" lvl="0" indent="0" algn="l" defTabSz="889000">
            <a:lnSpc>
              <a:spcPct val="90000"/>
            </a:lnSpc>
            <a:spcBef>
              <a:spcPct val="0"/>
            </a:spcBef>
            <a:spcAft>
              <a:spcPct val="35000"/>
            </a:spcAft>
            <a:buFont typeface="Arial" panose="020B0604020202020204" pitchFamily="34" charset="0"/>
            <a:buNone/>
          </a:pPr>
          <a:r>
            <a:rPr lang="en-US" sz="2000" kern="1200" dirty="0"/>
            <a:t>Recognizing HIV status as a part of their life but not their entire identity</a:t>
          </a:r>
        </a:p>
      </dsp:txBody>
      <dsp:txXfrm>
        <a:off x="5841914" y="2692581"/>
        <a:ext cx="4320000" cy="20113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1530B-319C-7378-C37E-921F419A60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A18F59-45BF-D1F3-29BD-F2CC70B470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62DD16-1D42-6D6D-45D5-0EEA72CAD59D}"/>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5" name="Footer Placeholder 4">
            <a:extLst>
              <a:ext uri="{FF2B5EF4-FFF2-40B4-BE49-F238E27FC236}">
                <a16:creationId xmlns:a16="http://schemas.microsoft.com/office/drawing/2014/main" id="{34EC564B-6E81-4287-6B38-C9080EF41A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F815B-B2A7-5D69-6FCC-BE73C33858B9}"/>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166076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73BA4-2D88-9BE1-C4A0-00F6891A90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2D13D6-7C2D-A5D0-1892-4B7788857C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A5B67C-F07C-ADAD-0886-01AB07087135}"/>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5" name="Footer Placeholder 4">
            <a:extLst>
              <a:ext uri="{FF2B5EF4-FFF2-40B4-BE49-F238E27FC236}">
                <a16:creationId xmlns:a16="http://schemas.microsoft.com/office/drawing/2014/main" id="{B27C445E-3A1F-E76E-E163-F0CB92F177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35118-F2A5-BF4F-A2C5-4C1C350BBC19}"/>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181848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F5614C-2ED7-B899-5D8F-022F377730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D4CE7A-2877-4042-D6CD-0B6C76237D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B6A832-DF24-5376-EAAD-B1B3E591F912}"/>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5" name="Footer Placeholder 4">
            <a:extLst>
              <a:ext uri="{FF2B5EF4-FFF2-40B4-BE49-F238E27FC236}">
                <a16:creationId xmlns:a16="http://schemas.microsoft.com/office/drawing/2014/main" id="{F0C72EF0-9909-0109-3DE9-8203A7F72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57F22-446B-DD6E-CA43-D9252AD2C834}"/>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258900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50D18-46B4-4293-0103-8C87988AC4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BEDDEC-B7CE-2BED-F4AE-60104B55A9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27801-9F92-67EC-DD05-D60215D071EB}"/>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5" name="Footer Placeholder 4">
            <a:extLst>
              <a:ext uri="{FF2B5EF4-FFF2-40B4-BE49-F238E27FC236}">
                <a16:creationId xmlns:a16="http://schemas.microsoft.com/office/drawing/2014/main" id="{EEE56FD6-E260-0EEF-0721-18DC2ABF61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791DC-A8F9-5687-ACC6-8946CCC82012}"/>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134452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44708-4F11-D89C-F0C6-6CC679D43F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267FB6-08D2-846E-BDE1-2CBA2E92657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7F38EB-0C66-A469-D25C-E7ECAEDADE97}"/>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5" name="Footer Placeholder 4">
            <a:extLst>
              <a:ext uri="{FF2B5EF4-FFF2-40B4-BE49-F238E27FC236}">
                <a16:creationId xmlns:a16="http://schemas.microsoft.com/office/drawing/2014/main" id="{E897C096-54B6-5FAF-6548-CCFB0EACD1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43E5C1-81B6-EB76-36D2-34C4DD3F2540}"/>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128558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99E95-E398-CC78-4217-8D1D731BA6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8499AB-A11F-42BC-7F03-BD3E36C91D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C0D0DD-D2CF-75E0-3EB1-551954D44D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B9A78A-C3C3-EC6A-823C-36729A946D0D}"/>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6" name="Footer Placeholder 5">
            <a:extLst>
              <a:ext uri="{FF2B5EF4-FFF2-40B4-BE49-F238E27FC236}">
                <a16:creationId xmlns:a16="http://schemas.microsoft.com/office/drawing/2014/main" id="{D7CD635C-C718-6D2E-0EC2-BCBDE2062C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696B95-AB03-63A8-4697-275E4A0A1C66}"/>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1596251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059A-6F8A-7120-0A29-F9F1A9D9B6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0F1AB4-C36F-91A4-A4C6-E02F63D4B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2C57F8-B31F-1220-1097-86E1155921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32F10D-EA37-E8E0-B0F5-3BB1999C35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1B16F8-F390-A6CF-1D4A-6ABFD1BFF7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E3DE850-1439-8BEF-7673-09B29912844D}"/>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8" name="Footer Placeholder 7">
            <a:extLst>
              <a:ext uri="{FF2B5EF4-FFF2-40B4-BE49-F238E27FC236}">
                <a16:creationId xmlns:a16="http://schemas.microsoft.com/office/drawing/2014/main" id="{122C6515-5500-ADA9-62F5-57E08031C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196F94-7B08-C7FB-DB39-9B442F3A499A}"/>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315200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7A02C-231D-8C07-9C9A-A734A9368D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5FCD08-93D3-5590-AE99-4B132C898FB8}"/>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4" name="Footer Placeholder 3">
            <a:extLst>
              <a:ext uri="{FF2B5EF4-FFF2-40B4-BE49-F238E27FC236}">
                <a16:creationId xmlns:a16="http://schemas.microsoft.com/office/drawing/2014/main" id="{67CEC91A-42AE-414D-CA15-E4270FBCE8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EE3674-8C97-D99D-C8B4-0B3BA2EA215E}"/>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3596593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5E1B2A-849F-122E-103F-084676B53443}"/>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3" name="Footer Placeholder 2">
            <a:extLst>
              <a:ext uri="{FF2B5EF4-FFF2-40B4-BE49-F238E27FC236}">
                <a16:creationId xmlns:a16="http://schemas.microsoft.com/office/drawing/2014/main" id="{53D38660-6758-2C5B-2BF0-FEB2D89B4B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946DD1-20CF-7C60-1A86-EDCA50649876}"/>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3532856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F8327-C69D-C349-79C0-786EC791B7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32DB01-2A31-3DED-339D-6151E0F32B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39E8C6-099A-9064-12FE-7AF2216895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F657F7-50BC-7FB3-F378-45CA44628B75}"/>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6" name="Footer Placeholder 5">
            <a:extLst>
              <a:ext uri="{FF2B5EF4-FFF2-40B4-BE49-F238E27FC236}">
                <a16:creationId xmlns:a16="http://schemas.microsoft.com/office/drawing/2014/main" id="{16DA1454-93DD-7965-726A-04A87EAED5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27192-5CA1-DA9E-0FC4-2C94CC4A8C9E}"/>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16812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E1E0-9E99-FDEA-A591-8068A89918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A66D4B-C0B1-FCC3-FE51-929804546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7641C8-B0CC-22B2-CC65-C1FF7DC80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A61328-372A-80D9-7ED7-8EBD6901FBBC}"/>
              </a:ext>
            </a:extLst>
          </p:cNvPr>
          <p:cNvSpPr>
            <a:spLocks noGrp="1"/>
          </p:cNvSpPr>
          <p:nvPr>
            <p:ph type="dt" sz="half" idx="10"/>
          </p:nvPr>
        </p:nvSpPr>
        <p:spPr/>
        <p:txBody>
          <a:bodyPr/>
          <a:lstStyle/>
          <a:p>
            <a:fld id="{4D1B91C2-2760-47CC-A7B4-D6E8BD222975}" type="datetimeFigureOut">
              <a:rPr lang="en-US" smtClean="0"/>
              <a:t>3/6/2025</a:t>
            </a:fld>
            <a:endParaRPr lang="en-US"/>
          </a:p>
        </p:txBody>
      </p:sp>
      <p:sp>
        <p:nvSpPr>
          <p:cNvPr id="6" name="Footer Placeholder 5">
            <a:extLst>
              <a:ext uri="{FF2B5EF4-FFF2-40B4-BE49-F238E27FC236}">
                <a16:creationId xmlns:a16="http://schemas.microsoft.com/office/drawing/2014/main" id="{0E6CD504-040D-465A-A8A3-66ADBAF7B9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5D4472-11CC-5644-016F-EB6D8164F225}"/>
              </a:ext>
            </a:extLst>
          </p:cNvPr>
          <p:cNvSpPr>
            <a:spLocks noGrp="1"/>
          </p:cNvSpPr>
          <p:nvPr>
            <p:ph type="sldNum" sz="quarter" idx="12"/>
          </p:nvPr>
        </p:nvSpPr>
        <p:spPr/>
        <p:txBody>
          <a:bodyPr/>
          <a:lstStyle/>
          <a:p>
            <a:fld id="{3C499FA1-51F0-4C85-8A90-BF8CEEF68044}" type="slidenum">
              <a:rPr lang="en-US" smtClean="0"/>
              <a:t>‹#›</a:t>
            </a:fld>
            <a:endParaRPr lang="en-US"/>
          </a:p>
        </p:txBody>
      </p:sp>
    </p:spTree>
    <p:extLst>
      <p:ext uri="{BB962C8B-B14F-4D97-AF65-F5344CB8AC3E}">
        <p14:creationId xmlns:p14="http://schemas.microsoft.com/office/powerpoint/2010/main" val="3920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5B65-F124-470B-E456-7753C62524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E87247-F739-8BCB-7CA9-039FC3CD27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BE5867-8790-701B-B616-69D7A000CA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1B91C2-2760-47CC-A7B4-D6E8BD222975}" type="datetimeFigureOut">
              <a:rPr lang="en-US" smtClean="0"/>
              <a:t>3/6/2025</a:t>
            </a:fld>
            <a:endParaRPr lang="en-US"/>
          </a:p>
        </p:txBody>
      </p:sp>
      <p:sp>
        <p:nvSpPr>
          <p:cNvPr id="5" name="Footer Placeholder 4">
            <a:extLst>
              <a:ext uri="{FF2B5EF4-FFF2-40B4-BE49-F238E27FC236}">
                <a16:creationId xmlns:a16="http://schemas.microsoft.com/office/drawing/2014/main" id="{FEBF2E51-C3C8-E2FD-BDB6-1DAA249B1A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2C1C65D-9503-7AB1-CE65-DDD5EA1601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499FA1-51F0-4C85-8A90-BF8CEEF68044}" type="slidenum">
              <a:rPr lang="en-US" smtClean="0"/>
              <a:t>‹#›</a:t>
            </a:fld>
            <a:endParaRPr lang="en-US"/>
          </a:p>
        </p:txBody>
      </p:sp>
    </p:spTree>
    <p:extLst>
      <p:ext uri="{BB962C8B-B14F-4D97-AF65-F5344CB8AC3E}">
        <p14:creationId xmlns:p14="http://schemas.microsoft.com/office/powerpoint/2010/main" val="82223110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10AD8B0-E2E9-5671-D661-DE9994E27211}"/>
              </a:ext>
            </a:extLst>
          </p:cNvPr>
          <p:cNvSpPr>
            <a:spLocks noGrp="1"/>
          </p:cNvSpPr>
          <p:nvPr>
            <p:ph type="ctrTitle"/>
          </p:nvPr>
        </p:nvSpPr>
        <p:spPr>
          <a:xfrm>
            <a:off x="4162567" y="818984"/>
            <a:ext cx="6714699" cy="3178689"/>
          </a:xfrm>
        </p:spPr>
        <p:txBody>
          <a:bodyPr>
            <a:normAutofit/>
          </a:bodyPr>
          <a:lstStyle/>
          <a:p>
            <a:pPr algn="l"/>
            <a:r>
              <a:rPr lang="en-US" sz="4800" dirty="0">
                <a:solidFill>
                  <a:srgbClr val="FFFFFF"/>
                </a:solidFill>
              </a:rPr>
              <a:t>HIV and</a:t>
            </a:r>
            <a:r>
              <a:rPr lang="en-US" sz="4800">
                <a:solidFill>
                  <a:srgbClr val="FFFFFF"/>
                </a:solidFill>
              </a:rPr>
              <a:t> Aging in Philadelphia: Focus Group Results</a:t>
            </a:r>
            <a:endParaRPr lang="en-US" sz="4800" dirty="0">
              <a:solidFill>
                <a:srgbClr val="FFFFFF"/>
              </a:solidFill>
            </a:endParaRP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3A70661-E731-86E6-EF20-B91F19BE3A81}"/>
              </a:ext>
            </a:extLst>
          </p:cNvPr>
          <p:cNvSpPr>
            <a:spLocks noGrp="1"/>
          </p:cNvSpPr>
          <p:nvPr>
            <p:ph type="subTitle" idx="1"/>
          </p:nvPr>
        </p:nvSpPr>
        <p:spPr>
          <a:xfrm>
            <a:off x="4285397" y="4960961"/>
            <a:ext cx="7055893" cy="1078054"/>
          </a:xfrm>
        </p:spPr>
        <p:txBody>
          <a:bodyPr>
            <a:normAutofit/>
          </a:bodyPr>
          <a:lstStyle/>
          <a:p>
            <a:pPr algn="l"/>
            <a:r>
              <a:rPr lang="en-US" dirty="0">
                <a:solidFill>
                  <a:srgbClr val="FFFFFF"/>
                </a:solidFill>
              </a:rPr>
              <a:t>Anna Thomas-Ferraioli, MPH</a:t>
            </a:r>
          </a:p>
        </p:txBody>
      </p:sp>
    </p:spTree>
    <p:extLst>
      <p:ext uri="{BB962C8B-B14F-4D97-AF65-F5344CB8AC3E}">
        <p14:creationId xmlns:p14="http://schemas.microsoft.com/office/powerpoint/2010/main" val="2444543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7C39A7-C548-F47F-1CE9-8D980B99EBA8}"/>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Themes and Observations </a:t>
            </a:r>
          </a:p>
        </p:txBody>
      </p:sp>
      <p:sp>
        <p:nvSpPr>
          <p:cNvPr id="3" name="Content Placeholder 2">
            <a:extLst>
              <a:ext uri="{FF2B5EF4-FFF2-40B4-BE49-F238E27FC236}">
                <a16:creationId xmlns:a16="http://schemas.microsoft.com/office/drawing/2014/main" id="{1F4BB86D-2154-5D31-DE82-731F0AD4F234}"/>
              </a:ext>
            </a:extLst>
          </p:cNvPr>
          <p:cNvSpPr>
            <a:spLocks noGrp="1"/>
          </p:cNvSpPr>
          <p:nvPr>
            <p:ph idx="1"/>
          </p:nvPr>
        </p:nvSpPr>
        <p:spPr>
          <a:xfrm>
            <a:off x="1371599" y="2318196"/>
            <a:ext cx="9724031" cy="4245265"/>
          </a:xfrm>
        </p:spPr>
        <p:txBody>
          <a:bodyPr anchor="ctr">
            <a:normAutofit lnSpcReduction="10000"/>
          </a:bodyPr>
          <a:lstStyle/>
          <a:p>
            <a:r>
              <a:rPr lang="en-US" sz="2200" dirty="0"/>
              <a:t>Importance of community</a:t>
            </a:r>
          </a:p>
          <a:p>
            <a:r>
              <a:rPr lang="en-US" sz="2200" dirty="0"/>
              <a:t>Facilitating Factors for a Healthy Lifestyle/ Ability to Manage Care</a:t>
            </a:r>
          </a:p>
          <a:p>
            <a:pPr lvl="1"/>
            <a:r>
              <a:rPr lang="en-US" sz="2200" dirty="0"/>
              <a:t>Relationship and resource factors</a:t>
            </a:r>
          </a:p>
          <a:p>
            <a:r>
              <a:rPr lang="en-US" sz="2200" dirty="0"/>
              <a:t>Barriers to health and care management</a:t>
            </a:r>
          </a:p>
          <a:p>
            <a:pPr lvl="1"/>
            <a:r>
              <a:rPr lang="en-US" sz="2200" dirty="0"/>
              <a:t>Health system issues</a:t>
            </a:r>
          </a:p>
          <a:p>
            <a:pPr lvl="1"/>
            <a:r>
              <a:rPr lang="en-US" sz="2200" dirty="0"/>
              <a:t>Doctor-patient relationship</a:t>
            </a:r>
          </a:p>
          <a:p>
            <a:pPr lvl="1"/>
            <a:r>
              <a:rPr lang="en-US" sz="2200" dirty="0"/>
              <a:t>Eligibility for programs and assistance</a:t>
            </a:r>
          </a:p>
          <a:p>
            <a:pPr lvl="1"/>
            <a:r>
              <a:rPr lang="en-US" sz="2200" dirty="0"/>
              <a:t>Stigma</a:t>
            </a:r>
          </a:p>
          <a:p>
            <a:pPr lvl="1"/>
            <a:r>
              <a:rPr lang="en-US" sz="2200" dirty="0"/>
              <a:t>Housing-related barriers</a:t>
            </a:r>
          </a:p>
          <a:p>
            <a:pPr lvl="1"/>
            <a:r>
              <a:rPr lang="en-US" sz="2200" dirty="0"/>
              <a:t>Mental Health</a:t>
            </a:r>
          </a:p>
          <a:p>
            <a:pPr lvl="1"/>
            <a:r>
              <a:rPr lang="en-US" sz="2200" dirty="0"/>
              <a:t>Poverty</a:t>
            </a:r>
          </a:p>
          <a:p>
            <a:pPr lvl="1"/>
            <a:r>
              <a:rPr lang="en-US" sz="2200" dirty="0"/>
              <a:t>Age-related barriers</a:t>
            </a:r>
          </a:p>
          <a:p>
            <a:pPr lvl="1"/>
            <a:endParaRPr lang="en-US" sz="2000" dirty="0"/>
          </a:p>
          <a:p>
            <a:pPr lvl="1"/>
            <a:endParaRPr lang="en-US" sz="2000" dirty="0"/>
          </a:p>
        </p:txBody>
      </p:sp>
    </p:spTree>
    <p:extLst>
      <p:ext uri="{BB962C8B-B14F-4D97-AF65-F5344CB8AC3E}">
        <p14:creationId xmlns:p14="http://schemas.microsoft.com/office/powerpoint/2010/main" val="1745385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798D44F-0817-957F-7255-2A47F4BB6162}"/>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FF860A-BA60-1E5C-5BB1-4C2BE793A4DB}"/>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Importance of Community </a:t>
            </a:r>
          </a:p>
        </p:txBody>
      </p:sp>
      <p:sp>
        <p:nvSpPr>
          <p:cNvPr id="3" name="Content Placeholder 2">
            <a:extLst>
              <a:ext uri="{FF2B5EF4-FFF2-40B4-BE49-F238E27FC236}">
                <a16:creationId xmlns:a16="http://schemas.microsoft.com/office/drawing/2014/main" id="{51FDA0A6-8ED6-628A-B99B-D4BBDA7F2166}"/>
              </a:ext>
            </a:extLst>
          </p:cNvPr>
          <p:cNvSpPr>
            <a:spLocks noGrp="1"/>
          </p:cNvSpPr>
          <p:nvPr>
            <p:ph idx="1"/>
          </p:nvPr>
        </p:nvSpPr>
        <p:spPr>
          <a:xfrm>
            <a:off x="1371599" y="2318197"/>
            <a:ext cx="9724031" cy="3683358"/>
          </a:xfrm>
        </p:spPr>
        <p:txBody>
          <a:bodyPr anchor="ctr">
            <a:normAutofit/>
          </a:bodyPr>
          <a:lstStyle/>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Shared network of support amongst peers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Learning from each other </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Emotional support and connection</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Interdisciplinary network of support including various professionals and community members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568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068BF75-411A-F57E-BEEC-2244A531927B}"/>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F57842-6568-79EF-3BA6-9F45465EBED5}"/>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Barriers to health and care management: health system issues</a:t>
            </a:r>
          </a:p>
        </p:txBody>
      </p:sp>
      <p:sp>
        <p:nvSpPr>
          <p:cNvPr id="3" name="Content Placeholder 2">
            <a:extLst>
              <a:ext uri="{FF2B5EF4-FFF2-40B4-BE49-F238E27FC236}">
                <a16:creationId xmlns:a16="http://schemas.microsoft.com/office/drawing/2014/main" id="{8ECAEF93-3FEB-EE2A-5789-DB0C51911C47}"/>
              </a:ext>
            </a:extLst>
          </p:cNvPr>
          <p:cNvSpPr>
            <a:spLocks noGrp="1"/>
          </p:cNvSpPr>
          <p:nvPr>
            <p:ph idx="1"/>
          </p:nvPr>
        </p:nvSpPr>
        <p:spPr>
          <a:xfrm>
            <a:off x="841248" y="2327340"/>
            <a:ext cx="10835639" cy="4082603"/>
          </a:xfrm>
        </p:spPr>
        <p:txBody>
          <a:bodyPr numCol="2" anchor="ctr">
            <a:normAutofit lnSpcReduction="10000"/>
          </a:bodyPr>
          <a:lstStyle/>
          <a:p>
            <a:pPr>
              <a:spcAft>
                <a:spcPts val="800"/>
              </a:spcAft>
            </a:pPr>
            <a:r>
              <a:rPr lang="en-US" sz="2400" u="none" strike="noStrike" kern="100" dirty="0">
                <a:effectLst/>
                <a:ea typeface="Calibri" panose="020F0502020204030204" pitchFamily="34" charset="0"/>
                <a:cs typeface="Times New Roman" panose="02020603050405020304" pitchFamily="18" charset="0"/>
              </a:rPr>
              <a:t>Inconsistency in care due to high turnover from providers</a:t>
            </a:r>
          </a:p>
          <a:p>
            <a:pPr>
              <a:spcAft>
                <a:spcPts val="800"/>
              </a:spcAft>
            </a:pPr>
            <a:r>
              <a:rPr lang="en-US" sz="2400" u="none" strike="noStrike" kern="100" dirty="0">
                <a:effectLst/>
                <a:ea typeface="Calibri" panose="020F0502020204030204" pitchFamily="34" charset="0"/>
                <a:cs typeface="Times New Roman" panose="02020603050405020304" pitchFamily="18" charset="0"/>
              </a:rPr>
              <a:t>Systematic lack of recognition of personal knowledge of their bodies and health</a:t>
            </a:r>
          </a:p>
          <a:p>
            <a:pPr>
              <a:spcAft>
                <a:spcPts val="800"/>
              </a:spcAft>
            </a:pPr>
            <a:r>
              <a:rPr lang="en-US" sz="2400" u="none" strike="noStrike" kern="100" dirty="0">
                <a:effectLst/>
                <a:ea typeface="Calibri" panose="020F0502020204030204" pitchFamily="34" charset="0"/>
                <a:cs typeface="Times New Roman" panose="02020603050405020304" pitchFamily="18" charset="0"/>
              </a:rPr>
              <a:t>Having to pay for life-sustaining HIV medications</a:t>
            </a:r>
          </a:p>
          <a:p>
            <a:pPr>
              <a:spcAft>
                <a:spcPts val="800"/>
              </a:spcAft>
            </a:pPr>
            <a:r>
              <a:rPr lang="en-US" sz="2400" u="none" strike="noStrike" kern="100" dirty="0">
                <a:effectLst/>
                <a:ea typeface="Calibri" panose="020F0502020204030204" pitchFamily="34" charset="0"/>
                <a:cs typeface="Times New Roman" panose="02020603050405020304" pitchFamily="18" charset="0"/>
              </a:rPr>
              <a:t>Lack of time spent with provider during healthcare visits</a:t>
            </a:r>
          </a:p>
          <a:p>
            <a:pPr>
              <a:spcAft>
                <a:spcPts val="800"/>
              </a:spcAft>
            </a:pPr>
            <a:r>
              <a:rPr lang="en-US" sz="2400" u="none" strike="noStrike" kern="100" dirty="0">
                <a:effectLst/>
                <a:ea typeface="Calibri" panose="020F0502020204030204" pitchFamily="34" charset="0"/>
                <a:cs typeface="Times New Roman" panose="02020603050405020304" pitchFamily="18" charset="0"/>
              </a:rPr>
              <a:t>Lack of a holistic, person-centric approach taken by providers during healthcare visits</a:t>
            </a:r>
          </a:p>
          <a:p>
            <a:pPr>
              <a:spcAft>
                <a:spcPts val="800"/>
              </a:spcAft>
            </a:pPr>
            <a:r>
              <a:rPr lang="en-US" sz="2400" u="none" strike="noStrike" kern="100" dirty="0">
                <a:effectLst/>
                <a:ea typeface="Calibri" panose="020F0502020204030204" pitchFamily="34" charset="0"/>
                <a:cs typeface="Times New Roman" panose="02020603050405020304" pitchFamily="18" charset="0"/>
              </a:rPr>
              <a:t>Supply chain issue where pharmacies are out of certain HIV medications </a:t>
            </a:r>
          </a:p>
          <a:p>
            <a:pPr>
              <a:spcAft>
                <a:spcPts val="800"/>
              </a:spcAft>
            </a:pPr>
            <a:r>
              <a:rPr lang="en-US" sz="2400" u="none" strike="noStrike" kern="100" dirty="0">
                <a:effectLst/>
                <a:ea typeface="Calibri" panose="020F0502020204030204" pitchFamily="34" charset="0"/>
                <a:cs typeface="Times New Roman" panose="02020603050405020304" pitchFamily="18" charset="0"/>
              </a:rPr>
              <a:t>Stigma within the healthcare system, coming from all levels of providers and staff members</a:t>
            </a:r>
          </a:p>
          <a:p>
            <a:pPr>
              <a:spcAft>
                <a:spcPts val="800"/>
              </a:spcAft>
            </a:pPr>
            <a:r>
              <a:rPr lang="en-US" sz="2400" u="none" strike="noStrike" kern="100" dirty="0">
                <a:effectLst/>
                <a:ea typeface="Calibri" panose="020F0502020204030204" pitchFamily="34" charset="0"/>
                <a:cs typeface="Times New Roman" panose="02020603050405020304" pitchFamily="18" charset="0"/>
              </a:rPr>
              <a:t>Long wait times for appointments </a:t>
            </a:r>
          </a:p>
          <a:p>
            <a:pPr>
              <a:spcAft>
                <a:spcPts val="800"/>
              </a:spcAft>
            </a:pPr>
            <a:r>
              <a:rPr lang="en-US" sz="2400" u="none" strike="noStrike" kern="100" dirty="0">
                <a:effectLst/>
                <a:ea typeface="Calibri" panose="020F0502020204030204" pitchFamily="34" charset="0"/>
                <a:cs typeface="Times New Roman" panose="02020603050405020304" pitchFamily="18" charset="0"/>
              </a:rPr>
              <a:t>Inability to reach providers via phone</a:t>
            </a:r>
          </a:p>
        </p:txBody>
      </p:sp>
    </p:spTree>
    <p:extLst>
      <p:ext uri="{BB962C8B-B14F-4D97-AF65-F5344CB8AC3E}">
        <p14:creationId xmlns:p14="http://schemas.microsoft.com/office/powerpoint/2010/main" val="2179768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1530D54-4249-131E-3AA4-B4178884AC76}"/>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9BE2B8-C4B2-C7C6-D56D-EF738AFBF94D}"/>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Barriers to health and care management: Doctor-patient relationship</a:t>
            </a:r>
          </a:p>
        </p:txBody>
      </p:sp>
      <p:sp>
        <p:nvSpPr>
          <p:cNvPr id="26" name="Content Placeholder 2">
            <a:extLst>
              <a:ext uri="{FF2B5EF4-FFF2-40B4-BE49-F238E27FC236}">
                <a16:creationId xmlns:a16="http://schemas.microsoft.com/office/drawing/2014/main" id="{E63F5E5E-F22A-D90A-74C0-4A4A3B8A8048}"/>
              </a:ext>
            </a:extLst>
          </p:cNvPr>
          <p:cNvSpPr>
            <a:spLocks noGrp="1"/>
          </p:cNvSpPr>
          <p:nvPr>
            <p:ph idx="1"/>
          </p:nvPr>
        </p:nvSpPr>
        <p:spPr>
          <a:xfrm>
            <a:off x="1371599" y="1891970"/>
            <a:ext cx="9724031" cy="4671491"/>
          </a:xfrm>
        </p:spPr>
        <p:txBody>
          <a:bodyPr anchor="ctr">
            <a:normAutofit lnSpcReduction="10000"/>
          </a:bodyPr>
          <a:lstStyle/>
          <a:p>
            <a:pPr>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Increasing the amount of time spent on each patient would be beneficial for doctor-patient relationship, patient’s experience with the medical system, and internalization of their HIV status and other illnesses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Changing providers and increasing number of providers is an increasing barrier with aging</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Participants feeling a lack of value placed on their personal experience and knowledge within the doctor-patient relationship</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“Being seen vs being viewed”</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Clinicians and staff have shown ignorance and bias, they often can’t see past the HIV diagnosis, and some find themselves having to advocate for themselves in their appointments. </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7544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775131-F18C-4A6D-5B66-5FD9071C96FF}"/>
            </a:ext>
          </a:extLst>
        </p:cNvPr>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3099D5-30F8-3E65-6C0D-D18B0F9F7D5B}"/>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Barriers to health and care management: Doctor-patient relationship</a:t>
            </a:r>
          </a:p>
        </p:txBody>
      </p:sp>
      <p:sp>
        <p:nvSpPr>
          <p:cNvPr id="36" name="Content Placeholder 2">
            <a:extLst>
              <a:ext uri="{FF2B5EF4-FFF2-40B4-BE49-F238E27FC236}">
                <a16:creationId xmlns:a16="http://schemas.microsoft.com/office/drawing/2014/main" id="{657C89E6-AAB7-5831-7791-74E6C4B90FE9}"/>
              </a:ext>
            </a:extLst>
          </p:cNvPr>
          <p:cNvSpPr>
            <a:spLocks noGrp="1"/>
          </p:cNvSpPr>
          <p:nvPr>
            <p:ph idx="1"/>
          </p:nvPr>
        </p:nvSpPr>
        <p:spPr>
          <a:xfrm>
            <a:off x="1371599" y="1746504"/>
            <a:ext cx="9724031" cy="4727448"/>
          </a:xfrm>
        </p:spPr>
        <p:txBody>
          <a:bodyPr anchor="ctr">
            <a:normAutofit fontScale="92500" lnSpcReduction="20000"/>
          </a:bodyPr>
          <a:lstStyle/>
          <a:p>
            <a:pPr>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High turnover of medical providers/doctors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Patient has to re-teach doctor about their status and how to care for them</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Limits ability to develop trusting relationship</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Fragmentation in care, break in continuity of seeing medical providers/specialists</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Medical providers only seeing patient’s HIV status and not concerned/focusing on other medical issues or how their HIV medications are impacting other bodily system, mention of “Blinders,” “just see[</a:t>
            </a:r>
            <a:r>
              <a:rPr lang="en-US" sz="2400" u="none" strike="noStrike" kern="100" dirty="0" err="1">
                <a:effectLst/>
                <a:latin typeface="Arial" panose="020B0604020202020204" pitchFamily="34" charset="0"/>
                <a:ea typeface="Calibri" panose="020F0502020204030204" pitchFamily="34" charset="0"/>
                <a:cs typeface="Times New Roman" panose="02020603050405020304" pitchFamily="18" charset="0"/>
              </a:rPr>
              <a:t>ing</a:t>
            </a: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 the HIV”</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Lack of HIV knowledge among all staff members and within different departments </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Judgment and prejudice from medical staff, microaggressions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Generational differences in medical providers experiences- those who lived and worked through the original AIDS epidemic and those that came after</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610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F899FA-EF31-BE92-977A-993A0A1DF663}"/>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2DAEB3-8730-899B-BBA2-E81229A257A3}"/>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Barriers to health and care management (continued)</a:t>
            </a:r>
          </a:p>
        </p:txBody>
      </p:sp>
      <p:sp>
        <p:nvSpPr>
          <p:cNvPr id="3" name="Content Placeholder 2">
            <a:extLst>
              <a:ext uri="{FF2B5EF4-FFF2-40B4-BE49-F238E27FC236}">
                <a16:creationId xmlns:a16="http://schemas.microsoft.com/office/drawing/2014/main" id="{9F11CDA8-C7E8-B06E-0E64-3C607F1DE55B}"/>
              </a:ext>
            </a:extLst>
          </p:cNvPr>
          <p:cNvSpPr>
            <a:spLocks noGrp="1"/>
          </p:cNvSpPr>
          <p:nvPr>
            <p:ph idx="1"/>
          </p:nvPr>
        </p:nvSpPr>
        <p:spPr>
          <a:xfrm>
            <a:off x="1371599" y="2318197"/>
            <a:ext cx="9724031" cy="3683358"/>
          </a:xfrm>
        </p:spPr>
        <p:txBody>
          <a:bodyPr anchor="ctr">
            <a:normAutofit/>
          </a:bodyPr>
          <a:lstStyle/>
          <a:p>
            <a:pPr marL="0" indent="0">
              <a:spcAft>
                <a:spcPts val="800"/>
              </a:spcAft>
              <a:buNone/>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Lack of accessible information about medications </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Lack of advocates and support within the medical space (peer advocates/educators)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Onus is on patients to advocate for themselves to get the care they need</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Lack of compassion from medical professionals as a barrier to care, someone may be receiving/accessing medical care but not feel empathy, care, or have their humanity recognized</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914400" lvl="2" indent="0">
              <a:spcAft>
                <a:spcPts val="800"/>
              </a:spcAft>
              <a:buNone/>
            </a:pPr>
            <a:endPar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5161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F6D310F-7B9D-4745-516B-2FA17F741334}"/>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649F79-0CCE-67F7-0E24-D66AFE3F2068}"/>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Barriers to health and care management (continued)</a:t>
            </a:r>
          </a:p>
        </p:txBody>
      </p:sp>
      <p:sp>
        <p:nvSpPr>
          <p:cNvPr id="3" name="Content Placeholder 2">
            <a:extLst>
              <a:ext uri="{FF2B5EF4-FFF2-40B4-BE49-F238E27FC236}">
                <a16:creationId xmlns:a16="http://schemas.microsoft.com/office/drawing/2014/main" id="{20663DE2-0874-5746-1C9D-43456216EA7E}"/>
              </a:ext>
            </a:extLst>
          </p:cNvPr>
          <p:cNvSpPr>
            <a:spLocks noGrp="1"/>
          </p:cNvSpPr>
          <p:nvPr>
            <p:ph idx="1"/>
          </p:nvPr>
        </p:nvSpPr>
        <p:spPr>
          <a:xfrm>
            <a:off x="1371599" y="1801368"/>
            <a:ext cx="9724031" cy="4762094"/>
          </a:xfrm>
        </p:spPr>
        <p:txBody>
          <a:bodyPr anchor="ctr">
            <a:normAutofit fontScale="62500" lnSpcReduction="20000"/>
          </a:bodyPr>
          <a:lstStyle/>
          <a:p>
            <a:pPr marL="0" indent="0">
              <a:spcAft>
                <a:spcPts val="800"/>
              </a:spcAft>
              <a:buNone/>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Limitations and stipulations for housing support and other forms of aid</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Wingdings" panose="05000000000000000000" pitchFamily="2" charset="2"/>
              <a:buChar char="§"/>
            </a:pPr>
            <a:r>
              <a:rPr lang="en-US" sz="3800" kern="100" dirty="0">
                <a:latin typeface="Arial" panose="020B0604020202020204" pitchFamily="34" charset="0"/>
                <a:ea typeface="Calibri" panose="020F0502020204030204" pitchFamily="34" charset="0"/>
                <a:cs typeface="Times New Roman" panose="02020603050405020304" pitchFamily="18" charset="0"/>
              </a:rPr>
              <a:t>Perceptions of i</a:t>
            </a: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nequitable and inconsistent distribution of aid/resources</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Wingdings" panose="05000000000000000000" pitchFamily="2" charset="2"/>
              <a:buChar char="§"/>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Needing to apply multiple times due to being denied eligibility</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Wingdings" panose="05000000000000000000" pitchFamily="2" charset="2"/>
              <a:buChar char="§"/>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Requiring specific diagnoses/conditions or medications to qualify for benefits</a:t>
            </a:r>
            <a:endParaRPr lang="en-US" sz="3800" kern="100" dirty="0">
              <a:latin typeface="Arial" panose="020B0604020202020204" pitchFamily="34" charset="0"/>
              <a:ea typeface="Calibri" panose="020F0502020204030204" pitchFamily="34" charset="0"/>
              <a:cs typeface="Times New Roman" panose="02020603050405020304" pitchFamily="18" charset="0"/>
            </a:endParaRPr>
          </a:p>
          <a:p>
            <a:pPr marL="0" indent="0">
              <a:spcBef>
                <a:spcPts val="0"/>
              </a:spcBef>
              <a:spcAft>
                <a:spcPts val="1200"/>
              </a:spcAft>
              <a:buNone/>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Limits on Medicaid and Medicare as a barrier to accessing care</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200"/>
              </a:spcAft>
              <a:buFont typeface="Wingdings" panose="05000000000000000000" pitchFamily="2" charset="2"/>
              <a:buChar char="§"/>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Restrictions on eligibility</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200"/>
              </a:spcAft>
              <a:buFont typeface="Wingdings" panose="05000000000000000000" pitchFamily="2" charset="2"/>
              <a:buChar char="§"/>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If you have both, which one becomes the primary insurance</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1200"/>
              </a:spcAft>
              <a:buFont typeface="Wingdings" panose="05000000000000000000" pitchFamily="2" charset="2"/>
              <a:buChar char="§"/>
            </a:pPr>
            <a:r>
              <a:rPr lang="en-US" sz="3800" u="none" strike="noStrike" kern="100" dirty="0">
                <a:effectLst/>
                <a:latin typeface="Arial" panose="020B0604020202020204" pitchFamily="34" charset="0"/>
                <a:ea typeface="Calibri" panose="020F0502020204030204" pitchFamily="34" charset="0"/>
                <a:cs typeface="Times New Roman" panose="02020603050405020304" pitchFamily="18" charset="0"/>
              </a:rPr>
              <a:t>Gaps in covering hearing aids and other ‘non-essential’ items (vision, dental)</a:t>
            </a:r>
            <a:endParaRPr lang="en-US" sz="38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9468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4E3B13-AF89-5B52-9321-94AADAAB84A1}"/>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6E1588-BD91-624A-C4E9-8CEDB5B99C53}"/>
              </a:ext>
            </a:extLst>
          </p:cNvPr>
          <p:cNvSpPr>
            <a:spLocks noGrp="1"/>
          </p:cNvSpPr>
          <p:nvPr>
            <p:ph type="title"/>
          </p:nvPr>
        </p:nvSpPr>
        <p:spPr>
          <a:xfrm>
            <a:off x="1371599" y="294538"/>
            <a:ext cx="9895951" cy="1033669"/>
          </a:xfrm>
        </p:spPr>
        <p:txBody>
          <a:bodyPr>
            <a:normAutofit/>
          </a:bodyPr>
          <a:lstStyle/>
          <a:p>
            <a:r>
              <a:rPr lang="en-US" sz="3700">
                <a:solidFill>
                  <a:srgbClr val="FFFFFF"/>
                </a:solidFill>
              </a:rPr>
              <a:t>Barriers to health and care management : Stigma</a:t>
            </a:r>
          </a:p>
        </p:txBody>
      </p:sp>
      <p:sp>
        <p:nvSpPr>
          <p:cNvPr id="3" name="Content Placeholder 2">
            <a:extLst>
              <a:ext uri="{FF2B5EF4-FFF2-40B4-BE49-F238E27FC236}">
                <a16:creationId xmlns:a16="http://schemas.microsoft.com/office/drawing/2014/main" id="{7597A5C2-EBFB-514A-9568-C1DE477D6ADF}"/>
              </a:ext>
            </a:extLst>
          </p:cNvPr>
          <p:cNvSpPr>
            <a:spLocks noGrp="1"/>
          </p:cNvSpPr>
          <p:nvPr>
            <p:ph idx="1"/>
          </p:nvPr>
        </p:nvSpPr>
        <p:spPr>
          <a:xfrm>
            <a:off x="722377" y="1891970"/>
            <a:ext cx="10373254" cy="4774006"/>
          </a:xfrm>
        </p:spPr>
        <p:txBody>
          <a:bodyPr anchor="ctr">
            <a:normAutofit lnSpcReduction="10000"/>
          </a:bodyPr>
          <a:lstStyle/>
          <a:p>
            <a:pPr marL="0" indent="0">
              <a:spcBef>
                <a:spcPts val="0"/>
              </a:spcBef>
              <a:spcAft>
                <a:spcPts val="1200"/>
              </a:spcAft>
              <a:buNone/>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Continued stigma negatively impacting social networks and relationships</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Issue of disclosure, confidentiality</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Complicating ability to outwardly show grief </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Impacts how their romantic and sexual relationships are viewed by others</a:t>
            </a:r>
          </a:p>
          <a:p>
            <a:pPr marL="0" indent="0">
              <a:spcBef>
                <a:spcPts val="0"/>
              </a:spcBef>
              <a:spcAft>
                <a:spcPts val="1200"/>
              </a:spcAft>
              <a:buNone/>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Stigma around HIV still negatively impacting individuals and their relationships</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“Being seen vs being viewed”</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Desire to live a full life, to be seen as productive and equal to their peers without HIV (having to overcome stigma and being seen as ‘lesser’)</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Places limitations on friendships and relationships</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Shrinks social circle, contributes to isolation</a:t>
            </a:r>
          </a:p>
          <a:p>
            <a:pPr marL="914400" lvl="2" indent="0">
              <a:spcAft>
                <a:spcPts val="800"/>
              </a:spcAft>
              <a:buNone/>
            </a:pPr>
            <a:endParaRPr lang="en-US" sz="1600"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908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8BA4985-C1ED-C48B-D9D8-0254A1F95119}"/>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4E36A5-3D78-700C-9A02-95219B57122E}"/>
              </a:ext>
            </a:extLst>
          </p:cNvPr>
          <p:cNvSpPr>
            <a:spLocks noGrp="1"/>
          </p:cNvSpPr>
          <p:nvPr>
            <p:ph type="title"/>
          </p:nvPr>
        </p:nvSpPr>
        <p:spPr>
          <a:xfrm>
            <a:off x="1371599" y="294538"/>
            <a:ext cx="9895951" cy="1033669"/>
          </a:xfrm>
        </p:spPr>
        <p:txBody>
          <a:bodyPr>
            <a:normAutofit/>
          </a:bodyPr>
          <a:lstStyle/>
          <a:p>
            <a:r>
              <a:rPr lang="en-US" sz="3700">
                <a:solidFill>
                  <a:srgbClr val="FFFFFF"/>
                </a:solidFill>
              </a:rPr>
              <a:t>Barriers to health and care management : Housing</a:t>
            </a:r>
          </a:p>
        </p:txBody>
      </p:sp>
      <p:sp>
        <p:nvSpPr>
          <p:cNvPr id="3" name="Content Placeholder 2">
            <a:extLst>
              <a:ext uri="{FF2B5EF4-FFF2-40B4-BE49-F238E27FC236}">
                <a16:creationId xmlns:a16="http://schemas.microsoft.com/office/drawing/2014/main" id="{92E84567-C0FA-1A19-F344-40A0BDC40CD1}"/>
              </a:ext>
            </a:extLst>
          </p:cNvPr>
          <p:cNvSpPr>
            <a:spLocks noGrp="1"/>
          </p:cNvSpPr>
          <p:nvPr>
            <p:ph idx="1"/>
          </p:nvPr>
        </p:nvSpPr>
        <p:spPr>
          <a:xfrm>
            <a:off x="1371599" y="2318197"/>
            <a:ext cx="9724031" cy="3683358"/>
          </a:xfrm>
        </p:spPr>
        <p:txBody>
          <a:bodyPr anchor="ctr">
            <a:normAutofit lnSpcReduction="10000"/>
          </a:bodyPr>
          <a:lstStyle/>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Extensive waitlists for vouchers</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Subsidies for housing are limited</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Shelter system not leading to solutions for being unhoused</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Long wait times for rent assistance and housing vouchers </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Limited ability for certain shelters to accept people with physical disabilities</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Intrusive practices from housing support organizations/programs</a:t>
            </a:r>
          </a:p>
          <a:p>
            <a:pPr>
              <a:spcBef>
                <a:spcPts val="0"/>
              </a:spcBef>
              <a:spcAft>
                <a:spcPts val="1200"/>
              </a:spcAft>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Too strict requirements to receive housing support</a:t>
            </a:r>
          </a:p>
          <a:p>
            <a:pPr marL="0" indent="0">
              <a:spcBef>
                <a:spcPts val="0"/>
              </a:spcBef>
              <a:spcAft>
                <a:spcPts val="1200"/>
              </a:spcAft>
              <a:buNone/>
            </a:pPr>
            <a:endParaRPr lang="en-US" sz="2000"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a:p>
            <a:pPr marL="914400" lvl="2" indent="0">
              <a:spcAft>
                <a:spcPts val="800"/>
              </a:spcAft>
              <a:buNone/>
            </a:pPr>
            <a:endPar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9195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09CD21-ECAC-4C5D-D096-BDF1E7C800E1}"/>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9E6116-9411-5C8F-D116-1777631BAD58}"/>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Barriers to health and care management : Mental Health and Poverty</a:t>
            </a:r>
          </a:p>
        </p:txBody>
      </p:sp>
      <p:sp>
        <p:nvSpPr>
          <p:cNvPr id="3" name="Content Placeholder 2">
            <a:extLst>
              <a:ext uri="{FF2B5EF4-FFF2-40B4-BE49-F238E27FC236}">
                <a16:creationId xmlns:a16="http://schemas.microsoft.com/office/drawing/2014/main" id="{CE7E7056-AD72-E8E1-7F0E-2229B3C748A2}"/>
              </a:ext>
            </a:extLst>
          </p:cNvPr>
          <p:cNvSpPr>
            <a:spLocks noGrp="1"/>
          </p:cNvSpPr>
          <p:nvPr>
            <p:ph idx="1"/>
          </p:nvPr>
        </p:nvSpPr>
        <p:spPr>
          <a:xfrm>
            <a:off x="1371599" y="2318197"/>
            <a:ext cx="9724031" cy="3683358"/>
          </a:xfrm>
        </p:spPr>
        <p:txBody>
          <a:bodyPr anchor="ctr">
            <a:normAutofit fontScale="92500" lnSpcReduction="20000"/>
          </a:bodyPr>
          <a:lstStyle/>
          <a:p>
            <a:pPr marL="0" indent="0">
              <a:spcAft>
                <a:spcPts val="800"/>
              </a:spcAft>
              <a:buNone/>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Mental health:</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Interaction between symptoms of mental health conditions and ability to take medications</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600" kern="100" dirty="0">
                <a:latin typeface="Arial" panose="020B0604020202020204" pitchFamily="34" charset="0"/>
                <a:ea typeface="Calibri" panose="020F0502020204030204" pitchFamily="34" charset="0"/>
                <a:cs typeface="Times New Roman" panose="02020603050405020304" pitchFamily="18" charset="0"/>
              </a:rPr>
              <a:t>A</a:t>
            </a: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 shrinking social circle contributing to d</a:t>
            </a:r>
            <a:r>
              <a:rPr lang="en-US" sz="2600" kern="100" dirty="0">
                <a:latin typeface="Arial" panose="020B0604020202020204" pitchFamily="34" charset="0"/>
                <a:ea typeface="Calibri" panose="020F0502020204030204" pitchFamily="34" charset="0"/>
                <a:cs typeface="Times New Roman" panose="02020603050405020304" pitchFamily="18" charset="0"/>
              </a:rPr>
              <a:t>epression</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Poverty:</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Having to sell medications to pay for basic needs</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Varying degrees of ability to meet basic needs through utilizing support from multiple sources including insurance and public assistance</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1200"/>
              </a:spcAft>
              <a:buNone/>
            </a:pPr>
            <a:endParaRPr lang="en-US" sz="2000"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023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ABF086B-3CBA-B5E1-AEA5-52CB53C8DB57}"/>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Project Overview</a:t>
            </a:r>
          </a:p>
        </p:txBody>
      </p:sp>
      <p:sp>
        <p:nvSpPr>
          <p:cNvPr id="3" name="Content Placeholder 2">
            <a:extLst>
              <a:ext uri="{FF2B5EF4-FFF2-40B4-BE49-F238E27FC236}">
                <a16:creationId xmlns:a16="http://schemas.microsoft.com/office/drawing/2014/main" id="{D8B4F5AF-C5ED-23D0-42BE-75461B8A4F0D}"/>
              </a:ext>
            </a:extLst>
          </p:cNvPr>
          <p:cNvSpPr>
            <a:spLocks noGrp="1"/>
          </p:cNvSpPr>
          <p:nvPr>
            <p:ph idx="1"/>
          </p:nvPr>
        </p:nvSpPr>
        <p:spPr>
          <a:xfrm>
            <a:off x="6503158" y="649480"/>
            <a:ext cx="4862447" cy="5546047"/>
          </a:xfrm>
        </p:spPr>
        <p:txBody>
          <a:bodyPr anchor="ctr">
            <a:normAutofit/>
          </a:bodyPr>
          <a:lstStyle/>
          <a:p>
            <a:r>
              <a:rPr lang="en-US" dirty="0"/>
              <a:t>Using HRSA EHE funds, DHH issued a Small Order Purchase RFP to conduct focus groups:</a:t>
            </a:r>
          </a:p>
          <a:p>
            <a:pPr lvl="1"/>
            <a:r>
              <a:rPr lang="en-US" sz="2800" dirty="0"/>
              <a:t>Focused on the service needs of older adults</a:t>
            </a:r>
          </a:p>
          <a:p>
            <a:pPr lvl="1"/>
            <a:r>
              <a:rPr lang="en-US" sz="2800" dirty="0"/>
              <a:t>Conducted in partnership with University of Pennsylvania School of Social Policy and Practice</a:t>
            </a:r>
          </a:p>
        </p:txBody>
      </p:sp>
    </p:spTree>
    <p:extLst>
      <p:ext uri="{BB962C8B-B14F-4D97-AF65-F5344CB8AC3E}">
        <p14:creationId xmlns:p14="http://schemas.microsoft.com/office/powerpoint/2010/main" val="1772365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DF858E4-4A32-4DCF-880F-F31204C1C46D}"/>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EA58F1-18CE-58EA-3461-7A144DC30961}"/>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Barriers to health and care management : Aging-Specific</a:t>
            </a:r>
          </a:p>
        </p:txBody>
      </p:sp>
      <p:sp>
        <p:nvSpPr>
          <p:cNvPr id="3" name="Content Placeholder 2">
            <a:extLst>
              <a:ext uri="{FF2B5EF4-FFF2-40B4-BE49-F238E27FC236}">
                <a16:creationId xmlns:a16="http://schemas.microsoft.com/office/drawing/2014/main" id="{3007C6B1-DF60-F29B-378C-14DAFA5A9083}"/>
              </a:ext>
            </a:extLst>
          </p:cNvPr>
          <p:cNvSpPr>
            <a:spLocks noGrp="1"/>
          </p:cNvSpPr>
          <p:nvPr>
            <p:ph idx="1"/>
          </p:nvPr>
        </p:nvSpPr>
        <p:spPr>
          <a:xfrm>
            <a:off x="685801" y="1773936"/>
            <a:ext cx="10409830" cy="4562855"/>
          </a:xfrm>
        </p:spPr>
        <p:txBody>
          <a:bodyPr numCol="1" anchor="ctr">
            <a:normAutofit/>
          </a:bodyPr>
          <a:lstStyle/>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Memory issues/remembering appointments, especially those far out (interaction with waiting lists)</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Increasing amount of health aid equipment: glasses, heart monitor, hearing aids (expensive)</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Able to manage HIV care well, but complicated managing all other care for ailments/issues related to aging</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Complications from other chronic conditions impacting overall health </a:t>
            </a:r>
          </a:p>
          <a:p>
            <a:pPr marL="0" indent="0">
              <a:spcBef>
                <a:spcPts val="0"/>
              </a:spcBef>
              <a:spcAft>
                <a:spcPts val="1200"/>
              </a:spcAft>
              <a:buNone/>
            </a:pPr>
            <a:endParaRPr lang="en-US" sz="1600"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1885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106CA78-FE0D-C546-EF3A-8E3F1D40220C}"/>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BC150FF-5639-8C57-FDF7-BAEF53FBF7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86B03BF-2118-6004-7FB1-7C0C09A40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377149E-35A1-C8DB-7AD5-ADA7C6F0F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49F5264-1E63-6676-2D87-CC873D00BF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6E84EDE-FE73-0C4F-E172-685680D4B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6C7E49-B6C8-96FA-92FD-796E8DFD4101}"/>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Barriers to health and care management : Aging-Specific (continued)</a:t>
            </a:r>
          </a:p>
        </p:txBody>
      </p:sp>
      <p:sp>
        <p:nvSpPr>
          <p:cNvPr id="3" name="Content Placeholder 2">
            <a:extLst>
              <a:ext uri="{FF2B5EF4-FFF2-40B4-BE49-F238E27FC236}">
                <a16:creationId xmlns:a16="http://schemas.microsoft.com/office/drawing/2014/main" id="{1DEE1C15-8D76-2D58-7B4C-80E298F8DA5C}"/>
              </a:ext>
            </a:extLst>
          </p:cNvPr>
          <p:cNvSpPr>
            <a:spLocks noGrp="1"/>
          </p:cNvSpPr>
          <p:nvPr>
            <p:ph idx="1"/>
          </p:nvPr>
        </p:nvSpPr>
        <p:spPr>
          <a:xfrm>
            <a:off x="685801" y="1773936"/>
            <a:ext cx="10409830" cy="4562855"/>
          </a:xfrm>
        </p:spPr>
        <p:txBody>
          <a:bodyPr numCol="1" anchor="ctr">
            <a:normAutofit/>
          </a:bodyPr>
          <a:lstStyle/>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Inefficiency of the healthcare systems, leads to confusion and/or limits ability to fully engage in their healthcare</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Lack of physical interaction with telehealth appointments, participants do not like telehealth and feel like the quality of care is lower</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Incorrectly using age as an explanation of other medical issues (dismissal of concerns due to aging)</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Interactions and effects of taking medication long-term </a:t>
            </a:r>
          </a:p>
          <a:p>
            <a:pPr>
              <a:spcBef>
                <a:spcPts val="0"/>
              </a:spcBef>
              <a:spcAft>
                <a:spcPts val="600"/>
              </a:spcAft>
              <a:buFont typeface="Wingdings" panose="05000000000000000000" pitchFamily="2" charset="2"/>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Shrinking social circle</a:t>
            </a:r>
          </a:p>
          <a:p>
            <a:pPr marL="0" indent="0">
              <a:spcBef>
                <a:spcPts val="0"/>
              </a:spcBef>
              <a:spcAft>
                <a:spcPts val="1200"/>
              </a:spcAft>
              <a:buNone/>
            </a:pPr>
            <a:endParaRPr lang="en-US" sz="1600" u="none" strike="noStrike"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5937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624C880-7410-7FFD-272E-2EF197609B6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D789D6-F200-E1AD-DF02-90C0AE0F1D50}"/>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Facilitating Factors for a Healthy Lifestyle/ Ability to Manage Care</a:t>
            </a:r>
          </a:p>
        </p:txBody>
      </p:sp>
      <p:sp>
        <p:nvSpPr>
          <p:cNvPr id="3" name="Content Placeholder 2">
            <a:extLst>
              <a:ext uri="{FF2B5EF4-FFF2-40B4-BE49-F238E27FC236}">
                <a16:creationId xmlns:a16="http://schemas.microsoft.com/office/drawing/2014/main" id="{5B0E1E81-E423-28BB-B18D-0A366AF2B3D5}"/>
              </a:ext>
            </a:extLst>
          </p:cNvPr>
          <p:cNvSpPr>
            <a:spLocks noGrp="1"/>
          </p:cNvSpPr>
          <p:nvPr>
            <p:ph idx="1"/>
          </p:nvPr>
        </p:nvSpPr>
        <p:spPr>
          <a:xfrm>
            <a:off x="1371599" y="2318196"/>
            <a:ext cx="9724031" cy="4329491"/>
          </a:xfrm>
        </p:spPr>
        <p:txBody>
          <a:bodyPr anchor="ctr">
            <a:normAutofit fontScale="92500" lnSpcReduction="10000"/>
          </a:bodyPr>
          <a:lstStyle/>
          <a:p>
            <a:pPr marL="285750" indent="-285750">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Healthy, mutually beneficial and supportive relationships</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Finding purpose and community in their status</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Sense of purpose through religion/ faith and meaning making of their status</a:t>
            </a:r>
          </a:p>
          <a:p>
            <a:pPr marL="285750" indent="-285750">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Receiving care from multiple places/communities - having the agency and ability to do so</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The knowledge and ability to navigate through many systems to receive the financial resources and other supports they needed (emphasis on not just one system)</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2">
              <a:spcAft>
                <a:spcPts val="800"/>
              </a:spcAft>
              <a:buFont typeface="Arial" panose="020B0604020202020204" pitchFamily="34" charset="0"/>
              <a:buChar char="●"/>
            </a:pPr>
            <a:r>
              <a:rPr lang="en-US" sz="2600" u="none" strike="noStrike" kern="100" dirty="0">
                <a:effectLst/>
                <a:latin typeface="Arial" panose="020B0604020202020204" pitchFamily="34" charset="0"/>
                <a:ea typeface="Calibri" panose="020F0502020204030204" pitchFamily="34" charset="0"/>
                <a:cs typeface="Times New Roman" panose="02020603050405020304" pitchFamily="18" charset="0"/>
              </a:rPr>
              <a:t>Personal fortitude and resilience</a:t>
            </a:r>
            <a:endParaRPr lang="en-US" sz="26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endParaRPr lang="en-US" sz="20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990344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E757B71-1388-B2A3-96D0-7D248A104FDC}"/>
            </a:ext>
          </a:extLst>
        </p:cNvPr>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970391-2164-7D39-9476-4CE1E0A7D9F8}"/>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Facilitating Factors (continued)</a:t>
            </a:r>
          </a:p>
        </p:txBody>
      </p:sp>
      <p:sp>
        <p:nvSpPr>
          <p:cNvPr id="3" name="Content Placeholder 2">
            <a:extLst>
              <a:ext uri="{FF2B5EF4-FFF2-40B4-BE49-F238E27FC236}">
                <a16:creationId xmlns:a16="http://schemas.microsoft.com/office/drawing/2014/main" id="{7B2D721A-57FE-9D9E-E11E-D22A8FE637B3}"/>
              </a:ext>
            </a:extLst>
          </p:cNvPr>
          <p:cNvSpPr>
            <a:spLocks noGrp="1"/>
          </p:cNvSpPr>
          <p:nvPr>
            <p:ph idx="1"/>
          </p:nvPr>
        </p:nvSpPr>
        <p:spPr>
          <a:xfrm>
            <a:off x="758953" y="1783080"/>
            <a:ext cx="10336678" cy="4218475"/>
          </a:xfrm>
        </p:spPr>
        <p:txBody>
          <a:bodyPr anchor="ctr">
            <a:normAutofit fontScale="92500" lnSpcReduction="10000"/>
          </a:bodyPr>
          <a:lstStyle/>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Strong, long-term relationships with medical provider, where provider takes time to talk with patient and recognizes their humanity</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Seeing patients as a whole person </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Having medical providers of the same race or ethnicity</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Separation of HIV status from their identity, seeing it as a part of their lives but not their entire identity</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“HIV is living with me”</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Case managers and advocates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Housing specialists</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Medical </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0818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E1A391-AEF6-8C09-DEA8-7177D96BCB7E}"/>
            </a:ext>
          </a:extLst>
        </p:cNvPr>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7208E9E-4849-1C2A-B303-C64A96FE24B8}"/>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Facilitating Factors (continued)</a:t>
            </a:r>
          </a:p>
        </p:txBody>
      </p:sp>
      <p:graphicFrame>
        <p:nvGraphicFramePr>
          <p:cNvPr id="22" name="Content Placeholder 2">
            <a:extLst>
              <a:ext uri="{FF2B5EF4-FFF2-40B4-BE49-F238E27FC236}">
                <a16:creationId xmlns:a16="http://schemas.microsoft.com/office/drawing/2014/main" id="{8F7594BE-ED71-26D5-2D58-A3FAB749F2CE}"/>
              </a:ext>
            </a:extLst>
          </p:cNvPr>
          <p:cNvGraphicFramePr>
            <a:graphicFrameLocks noGrp="1"/>
          </p:cNvGraphicFramePr>
          <p:nvPr>
            <p:ph idx="1"/>
            <p:extLst>
              <p:ext uri="{D42A27DB-BD31-4B8C-83A1-F6EECF244321}">
                <p14:modId xmlns:p14="http://schemas.microsoft.com/office/powerpoint/2010/main" val="2132373514"/>
              </p:ext>
            </p:extLst>
          </p:nvPr>
        </p:nvGraphicFramePr>
        <p:xfrm>
          <a:off x="644056" y="1773937"/>
          <a:ext cx="10927829" cy="4956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0757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6B3763-8DF1-922E-BA2D-2E510E82356F}"/>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091F5-8140-57B1-F324-92F690BDF336}"/>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Facilitating Factors (continued)</a:t>
            </a:r>
          </a:p>
        </p:txBody>
      </p:sp>
      <p:sp>
        <p:nvSpPr>
          <p:cNvPr id="3" name="Content Placeholder 2">
            <a:extLst>
              <a:ext uri="{FF2B5EF4-FFF2-40B4-BE49-F238E27FC236}">
                <a16:creationId xmlns:a16="http://schemas.microsoft.com/office/drawing/2014/main" id="{7608BD16-7ADF-C737-F2AB-AA8A78D545D9}"/>
              </a:ext>
            </a:extLst>
          </p:cNvPr>
          <p:cNvSpPr>
            <a:spLocks noGrp="1"/>
          </p:cNvSpPr>
          <p:nvPr>
            <p:ph idx="1"/>
          </p:nvPr>
        </p:nvSpPr>
        <p:spPr>
          <a:xfrm>
            <a:off x="1371599" y="2318197"/>
            <a:ext cx="9724031" cy="3683358"/>
          </a:xfrm>
        </p:spPr>
        <p:txBody>
          <a:bodyPr anchor="ctr">
            <a:normAutofit/>
          </a:bodyPr>
          <a:lstStyle/>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Evolution of HIV care</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Improved medications, with less side effects </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Evolution of perception of illness from a death sentence to a manageable, chronic disease</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Special Pharmaceutical Benefits Program</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HIV status shapes social circles and relationships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Beauty of community and shared experiences</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871313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F06381-DFFA-F2A9-1285-14E80996C154}"/>
            </a:ext>
          </a:extLst>
        </p:cNvPr>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3E3CBE-B11E-6A27-1EB7-FDC918AC7CD7}"/>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Facilitating Factors (continued)</a:t>
            </a:r>
          </a:p>
        </p:txBody>
      </p:sp>
      <p:sp>
        <p:nvSpPr>
          <p:cNvPr id="3" name="Content Placeholder 2">
            <a:extLst>
              <a:ext uri="{FF2B5EF4-FFF2-40B4-BE49-F238E27FC236}">
                <a16:creationId xmlns:a16="http://schemas.microsoft.com/office/drawing/2014/main" id="{A02F79CE-7D76-B9D3-0E00-3CFEA31B0959}"/>
              </a:ext>
            </a:extLst>
          </p:cNvPr>
          <p:cNvSpPr>
            <a:spLocks noGrp="1"/>
          </p:cNvSpPr>
          <p:nvPr>
            <p:ph idx="1"/>
          </p:nvPr>
        </p:nvSpPr>
        <p:spPr>
          <a:xfrm>
            <a:off x="859537" y="1622744"/>
            <a:ext cx="10236094" cy="4940717"/>
          </a:xfrm>
        </p:spPr>
        <p:txBody>
          <a:bodyPr anchor="ctr">
            <a:normAutofit lnSpcReduction="10000"/>
          </a:bodyPr>
          <a:lstStyle/>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Programs that pay for/provide financial aid to cover cost of HIV medications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Food aid within the community</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Food stamps (SNAP)</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800"/>
              </a:spcAft>
              <a:buFont typeface="Arial" panose="020B0604020202020204" pitchFamily="34" charset="0"/>
              <a:buChar char="■"/>
            </a:pPr>
            <a:r>
              <a:rPr lang="en-US" u="none" strike="noStrike" kern="100" dirty="0">
                <a:effectLst/>
                <a:latin typeface="Arial" panose="020B0604020202020204" pitchFamily="34" charset="0"/>
                <a:ea typeface="Calibri" panose="020F0502020204030204" pitchFamily="34" charset="0"/>
                <a:cs typeface="Times New Roman" panose="02020603050405020304" pitchFamily="18" charset="0"/>
              </a:rPr>
              <a:t>Food banks</a:t>
            </a:r>
            <a:endParaRPr lang="en-US"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Insurance that provides financial assistance/support for non-healthcare specific things such as transportation or food</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Understanding and respect for their HIV status and the care required to sustain their wellbeing</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US" sz="2400" u="none" strike="noStrike" kern="100" dirty="0">
                <a:effectLst/>
                <a:latin typeface="Arial" panose="020B0604020202020204" pitchFamily="34" charset="0"/>
                <a:ea typeface="Calibri" panose="020F0502020204030204" pitchFamily="34" charset="0"/>
                <a:cs typeface="Times New Roman" panose="02020603050405020304" pitchFamily="18" charset="0"/>
              </a:rPr>
              <a:t>Not accepting stigma and judgment from others, not taking it on as theirs</a:t>
            </a:r>
            <a:endParaRPr lang="en-US" sz="2400" u="none" strike="noStrike"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0245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985472-1C9F-4C74-FF24-2C41FF73E58C}"/>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University of Pennsylvania School of Social Policy and Practice Team</a:t>
            </a:r>
          </a:p>
        </p:txBody>
      </p:sp>
      <p:sp>
        <p:nvSpPr>
          <p:cNvPr id="3" name="Content Placeholder 2">
            <a:extLst>
              <a:ext uri="{FF2B5EF4-FFF2-40B4-BE49-F238E27FC236}">
                <a16:creationId xmlns:a16="http://schemas.microsoft.com/office/drawing/2014/main" id="{80151E55-DFBB-BC7A-5C1E-4A17E9919A00}"/>
              </a:ext>
            </a:extLst>
          </p:cNvPr>
          <p:cNvSpPr>
            <a:spLocks noGrp="1"/>
          </p:cNvSpPr>
          <p:nvPr>
            <p:ph idx="1"/>
          </p:nvPr>
        </p:nvSpPr>
        <p:spPr>
          <a:xfrm>
            <a:off x="1371599" y="2318197"/>
            <a:ext cx="9724031" cy="3683358"/>
          </a:xfrm>
        </p:spPr>
        <p:txBody>
          <a:bodyPr numCol="1" anchor="ctr">
            <a:normAutofit/>
          </a:bodyPr>
          <a:lstStyle/>
          <a:p>
            <a:pPr marL="0" marR="0">
              <a:spcAft>
                <a:spcPts val="800"/>
              </a:spcAft>
            </a:pPr>
            <a:r>
              <a:rPr lang="es-MX" sz="2400" kern="100" dirty="0">
                <a:effectLst/>
                <a:latin typeface="Arial" panose="020B0604020202020204" pitchFamily="34" charset="0"/>
                <a:ea typeface="Times New Roman" panose="02020603050405020304" pitchFamily="18" charset="0"/>
                <a:cs typeface="Times New Roman" panose="02020603050405020304" pitchFamily="18" charset="0"/>
              </a:rPr>
              <a:t>Tamara J. Cadet, PhD, LCSW, MPH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400" kern="100" dirty="0">
                <a:effectLst/>
                <a:latin typeface="Arial" panose="020B0604020202020204" pitchFamily="34" charset="0"/>
                <a:ea typeface="Times New Roman" panose="02020603050405020304" pitchFamily="18" charset="0"/>
                <a:cs typeface="Times New Roman" panose="02020603050405020304" pitchFamily="18" charset="0"/>
              </a:rPr>
              <a:t>Douglas Brooks, MSW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400" kern="100" dirty="0">
                <a:effectLst/>
                <a:latin typeface="Arial" panose="020B0604020202020204" pitchFamily="34" charset="0"/>
                <a:ea typeface="Times New Roman" panose="02020603050405020304" pitchFamily="18" charset="0"/>
                <a:cs typeface="Times New Roman" panose="02020603050405020304" pitchFamily="18" charset="0"/>
              </a:rPr>
              <a:t>Chelsea K. Brown, MSW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s-MX" sz="2400" kern="100" dirty="0">
                <a:effectLst/>
                <a:latin typeface="Arial" panose="020B0604020202020204" pitchFamily="34" charset="0"/>
                <a:ea typeface="Times New Roman" panose="02020603050405020304" pitchFamily="18" charset="0"/>
                <a:cs typeface="Times New Roman" panose="02020603050405020304" pitchFamily="18" charset="0"/>
              </a:rPr>
              <a:t>Rebecca Pepe, MSW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s-MX" sz="2400" kern="100" dirty="0">
                <a:effectLst/>
                <a:latin typeface="Arial" panose="020B0604020202020204" pitchFamily="34" charset="0"/>
                <a:ea typeface="Times New Roman" panose="02020603050405020304" pitchFamily="18" charset="0"/>
                <a:cs typeface="Times New Roman" panose="02020603050405020304" pitchFamily="18" charset="0"/>
              </a:rPr>
              <a:t>Marissa Perrico, MSW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400" kern="100" dirty="0">
                <a:effectLst/>
                <a:latin typeface="Arial" panose="020B0604020202020204" pitchFamily="34" charset="0"/>
                <a:ea typeface="Times New Roman" panose="02020603050405020304" pitchFamily="18" charset="0"/>
                <a:cs typeface="Times New Roman" panose="02020603050405020304" pitchFamily="18" charset="0"/>
              </a:rPr>
              <a:t>Abigail </a:t>
            </a:r>
            <a:r>
              <a:rPr lang="en-US" sz="2400" kern="100" dirty="0" err="1">
                <a:effectLst/>
                <a:latin typeface="Arial" panose="020B0604020202020204" pitchFamily="34" charset="0"/>
                <a:ea typeface="Times New Roman" panose="02020603050405020304" pitchFamily="18" charset="0"/>
                <a:cs typeface="Times New Roman" panose="02020603050405020304" pitchFamily="18" charset="0"/>
              </a:rPr>
              <a:t>Nimetz</a:t>
            </a:r>
            <a:r>
              <a:rPr lang="en-US" sz="2400" kern="100" dirty="0">
                <a:effectLst/>
                <a:latin typeface="Arial" panose="020B0604020202020204" pitchFamily="34" charset="0"/>
                <a:ea typeface="Times New Roman" panose="02020603050405020304" pitchFamily="18" charset="0"/>
                <a:cs typeface="Times New Roman" panose="02020603050405020304" pitchFamily="18" charset="0"/>
              </a:rPr>
              <a:t>, MSW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3786385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DB97388-4843-627E-D696-2DC5B14B9DE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0BA5B45-5D55-508B-9C7A-B8589DE0C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E0A95C6-BB94-9182-AF17-DADF6749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6319A8C-47B1-2BE1-4F85-9269239D2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2856027-91EA-DFF3-360E-0E5609C54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E1B63FD-AD16-308E-6FB1-E93F265480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C852E5-9752-DA01-65B8-E2E3793B072F}"/>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DHH Contributors</a:t>
            </a:r>
          </a:p>
        </p:txBody>
      </p:sp>
      <p:sp>
        <p:nvSpPr>
          <p:cNvPr id="3" name="Content Placeholder 2">
            <a:extLst>
              <a:ext uri="{FF2B5EF4-FFF2-40B4-BE49-F238E27FC236}">
                <a16:creationId xmlns:a16="http://schemas.microsoft.com/office/drawing/2014/main" id="{EDFFE571-6B17-80F0-370D-5938C638B0A0}"/>
              </a:ext>
            </a:extLst>
          </p:cNvPr>
          <p:cNvSpPr>
            <a:spLocks noGrp="1"/>
          </p:cNvSpPr>
          <p:nvPr>
            <p:ph idx="1"/>
          </p:nvPr>
        </p:nvSpPr>
        <p:spPr>
          <a:xfrm>
            <a:off x="1371599" y="2318197"/>
            <a:ext cx="9724031" cy="3683358"/>
          </a:xfrm>
        </p:spPr>
        <p:txBody>
          <a:bodyPr numCol="1" anchor="ctr">
            <a:normAutofit/>
          </a:bodyPr>
          <a:lstStyle/>
          <a:p>
            <a:pPr marL="305435" indent="-305435"/>
            <a:r>
              <a:rPr lang="en-US" sz="2400" dirty="0"/>
              <a:t>Kathleen A. Brady, MD, MSCE - Director &amp; Medical Director</a:t>
            </a:r>
          </a:p>
          <a:p>
            <a:pPr marL="305435" indent="-305435"/>
            <a:r>
              <a:rPr lang="en-US" sz="2400" dirty="0"/>
              <a:t>Tanner Nassau, PhD, MPH, EHE Evaluator and Epidemiologist</a:t>
            </a:r>
          </a:p>
          <a:p>
            <a:pPr marL="305435" indent="-305435"/>
            <a:r>
              <a:rPr lang="en-US" sz="2400" dirty="0"/>
              <a:t>Anna Thomas-Ferraioli, MPH, EHE Advisor</a:t>
            </a:r>
          </a:p>
          <a:p>
            <a:pPr marL="305435" indent="-305435"/>
            <a:r>
              <a:rPr lang="en-US" sz="2400" dirty="0"/>
              <a:t>Evan Thornburg, MAUB, Health Equity Officer</a:t>
            </a:r>
          </a:p>
          <a:p>
            <a:pPr marL="305435" indent="-305435"/>
            <a:r>
              <a:rPr lang="en-US" sz="2400" dirty="0"/>
              <a:t>Hunter Schreiner, CDC Public Health Advisor (former)</a:t>
            </a:r>
          </a:p>
        </p:txBody>
      </p:sp>
    </p:spTree>
    <p:extLst>
      <p:ext uri="{BB962C8B-B14F-4D97-AF65-F5344CB8AC3E}">
        <p14:creationId xmlns:p14="http://schemas.microsoft.com/office/powerpoint/2010/main" val="27795352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18A51B-E96D-9CCA-28FF-95F642A1FA72}"/>
              </a:ext>
            </a:extLst>
          </p:cNvPr>
          <p:cNvSpPr>
            <a:spLocks noGrp="1"/>
          </p:cNvSpPr>
          <p:nvPr>
            <p:ph type="title"/>
          </p:nvPr>
        </p:nvSpPr>
        <p:spPr>
          <a:xfrm>
            <a:off x="1149716" y="499397"/>
            <a:ext cx="5929422" cy="1640180"/>
          </a:xfrm>
        </p:spPr>
        <p:txBody>
          <a:bodyPr anchor="b">
            <a:normAutofit/>
          </a:bodyPr>
          <a:lstStyle/>
          <a:p>
            <a:r>
              <a:rPr lang="en-US" sz="4000"/>
              <a:t>Need more information?</a:t>
            </a:r>
          </a:p>
        </p:txBody>
      </p:sp>
      <p:sp>
        <p:nvSpPr>
          <p:cNvPr id="3" name="Content Placeholder 2">
            <a:extLst>
              <a:ext uri="{FF2B5EF4-FFF2-40B4-BE49-F238E27FC236}">
                <a16:creationId xmlns:a16="http://schemas.microsoft.com/office/drawing/2014/main" id="{21264030-5D30-FDD0-0830-47EB12FC7748}"/>
              </a:ext>
            </a:extLst>
          </p:cNvPr>
          <p:cNvSpPr>
            <a:spLocks noGrp="1"/>
          </p:cNvSpPr>
          <p:nvPr>
            <p:ph idx="1"/>
          </p:nvPr>
        </p:nvSpPr>
        <p:spPr>
          <a:xfrm>
            <a:off x="1149717" y="2423821"/>
            <a:ext cx="5929422" cy="3519780"/>
          </a:xfrm>
        </p:spPr>
        <p:txBody>
          <a:bodyPr>
            <a:normAutofit/>
          </a:bodyPr>
          <a:lstStyle/>
          <a:p>
            <a:pPr marL="0" indent="0">
              <a:buNone/>
            </a:pPr>
            <a:r>
              <a:rPr lang="en-US" sz="2400" dirty="0"/>
              <a:t>Contact Anna Thomas-Ferraioli at anna.thomasferraioli@phila.gov</a:t>
            </a:r>
          </a:p>
        </p:txBody>
      </p:sp>
      <p:pic>
        <p:nvPicPr>
          <p:cNvPr id="7" name="Graphic 6" descr="Email">
            <a:extLst>
              <a:ext uri="{FF2B5EF4-FFF2-40B4-BE49-F238E27FC236}">
                <a16:creationId xmlns:a16="http://schemas.microsoft.com/office/drawing/2014/main" id="{0923F12E-C489-C76F-A1E9-5B07DFA5CF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45506" y="1492624"/>
            <a:ext cx="3765176" cy="3765176"/>
          </a:xfrm>
          <a:prstGeom prst="rect">
            <a:avLst/>
          </a:prstGeom>
        </p:spPr>
      </p:pic>
      <p:sp>
        <p:nvSpPr>
          <p:cNvPr id="19" name="Rectangle 18">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876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AD8296-658B-BFF4-9A58-72B066F9B381}"/>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Focus Group Purpose</a:t>
            </a:r>
          </a:p>
        </p:txBody>
      </p:sp>
      <p:sp>
        <p:nvSpPr>
          <p:cNvPr id="3" name="Content Placeholder 2">
            <a:extLst>
              <a:ext uri="{FF2B5EF4-FFF2-40B4-BE49-F238E27FC236}">
                <a16:creationId xmlns:a16="http://schemas.microsoft.com/office/drawing/2014/main" id="{E00EFAEB-9A7F-3D26-7C80-8ACBC280D31D}"/>
              </a:ext>
            </a:extLst>
          </p:cNvPr>
          <p:cNvSpPr>
            <a:spLocks noGrp="1"/>
          </p:cNvSpPr>
          <p:nvPr>
            <p:ph idx="1"/>
          </p:nvPr>
        </p:nvSpPr>
        <p:spPr>
          <a:xfrm>
            <a:off x="1371599" y="2318197"/>
            <a:ext cx="9724031" cy="3683358"/>
          </a:xfrm>
        </p:spPr>
        <p:txBody>
          <a:bodyPr anchor="ctr">
            <a:normAutofit/>
          </a:bodyPr>
          <a:lstStyle/>
          <a:p>
            <a:r>
              <a:rPr lang="en-US" sz="2400" dirty="0">
                <a:effectLst/>
                <a:latin typeface="Calibri" panose="020F0502020204030204" pitchFamily="34" charset="0"/>
                <a:ea typeface="Times New Roman" panose="02020603050405020304" pitchFamily="18" charset="0"/>
              </a:rPr>
              <a:t>The focus groups were intended to review and gain feedback regarding the unique concerns of older adults regarding aging and living with HIV, as well as intersectional concerns relating to other identities they hold (such as sexual identity, gender identity, relationship status, socioeconomic status, race/ethnicity, and disability status.) </a:t>
            </a:r>
            <a:endParaRPr lang="en-US" sz="2400" dirty="0">
              <a:latin typeface="Calibri" panose="020F0502020204030204" pitchFamily="34" charset="0"/>
              <a:ea typeface="Times New Roman" panose="02020603050405020304" pitchFamily="18" charset="0"/>
            </a:endParaRPr>
          </a:p>
          <a:p>
            <a:r>
              <a:rPr lang="en-US" sz="2400" dirty="0">
                <a:effectLst/>
                <a:latin typeface="Calibri" panose="020F0502020204030204" pitchFamily="34" charset="0"/>
                <a:ea typeface="Times New Roman" panose="02020603050405020304" pitchFamily="18" charset="0"/>
              </a:rPr>
              <a:t>The ultimate goal of this project is to inform the development of services to address needs of aging people with HIV (PWH).</a:t>
            </a:r>
            <a:endParaRPr lang="en-US" sz="2400" dirty="0">
              <a:effectLst/>
              <a:latin typeface="Times New Roman" panose="02020603050405020304" pitchFamily="18" charset="0"/>
              <a:ea typeface="Times New Roman" panose="02020603050405020304" pitchFamily="18" charset="0"/>
            </a:endParaRPr>
          </a:p>
          <a:p>
            <a:endParaRPr lang="en-US" sz="2000" dirty="0"/>
          </a:p>
        </p:txBody>
      </p:sp>
    </p:spTree>
    <p:extLst>
      <p:ext uri="{BB962C8B-B14F-4D97-AF65-F5344CB8AC3E}">
        <p14:creationId xmlns:p14="http://schemas.microsoft.com/office/powerpoint/2010/main" val="218404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8A9953-30B6-4CFA-737B-52B1E142348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A92B11-22C0-F8D4-3090-FD59AA7F0B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8271439-66B8-C642-0DFA-47421206F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20EC123-B617-5C51-F2BA-019D4DD4DB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5268DF4-E690-C6D3-3103-6BC77E652C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8002E89-8BF7-5A44-2B53-2CD72789F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1968B7-5920-CE70-8B6E-31D6DBB90F0A}"/>
              </a:ext>
            </a:extLst>
          </p:cNvPr>
          <p:cNvSpPr>
            <a:spLocks noGrp="1"/>
          </p:cNvSpPr>
          <p:nvPr>
            <p:ph type="title"/>
          </p:nvPr>
        </p:nvSpPr>
        <p:spPr>
          <a:xfrm>
            <a:off x="1371599" y="294538"/>
            <a:ext cx="9895951" cy="1033669"/>
          </a:xfrm>
        </p:spPr>
        <p:txBody>
          <a:bodyPr>
            <a:normAutofit fontScale="90000"/>
          </a:bodyPr>
          <a:lstStyle/>
          <a:p>
            <a:r>
              <a:rPr lang="en-US" sz="4000" dirty="0">
                <a:solidFill>
                  <a:srgbClr val="FFFFFF"/>
                </a:solidFill>
              </a:rPr>
              <a:t>Focus Group Process: Demographic Data Collection</a:t>
            </a:r>
          </a:p>
        </p:txBody>
      </p:sp>
      <p:sp>
        <p:nvSpPr>
          <p:cNvPr id="3" name="Content Placeholder 2">
            <a:extLst>
              <a:ext uri="{FF2B5EF4-FFF2-40B4-BE49-F238E27FC236}">
                <a16:creationId xmlns:a16="http://schemas.microsoft.com/office/drawing/2014/main" id="{86B1B960-5D81-5137-5973-A493B3587B11}"/>
              </a:ext>
            </a:extLst>
          </p:cNvPr>
          <p:cNvSpPr>
            <a:spLocks noGrp="1"/>
          </p:cNvSpPr>
          <p:nvPr>
            <p:ph idx="1"/>
          </p:nvPr>
        </p:nvSpPr>
        <p:spPr>
          <a:xfrm>
            <a:off x="1371599" y="2318197"/>
            <a:ext cx="9724031" cy="3683358"/>
          </a:xfrm>
        </p:spPr>
        <p:txBody>
          <a:bodyPr anchor="ctr">
            <a:normAutofit/>
          </a:bodyPr>
          <a:lstStyle/>
          <a:p>
            <a:r>
              <a:rPr lang="en-US" sz="2400" dirty="0"/>
              <a:t>A standardized screening was conducted to identify eligible participants, which were participants age 50+, who self-identified as living with HIV.</a:t>
            </a:r>
          </a:p>
          <a:p>
            <a:pPr lvl="1"/>
            <a:r>
              <a:rPr lang="en-US" dirty="0"/>
              <a:t>Participants were assigned to groups based on how they self-identified, with one group for individuals who self-identified as “</a:t>
            </a:r>
            <a:r>
              <a:rPr lang="en-US" dirty="0">
                <a:effectLst/>
                <a:latin typeface="Arial" panose="020B0604020202020204" pitchFamily="34" charset="0"/>
                <a:ea typeface="Arial" panose="020B0604020202020204" pitchFamily="34" charset="0"/>
              </a:rPr>
              <a:t>having a hard time paying for bills and/or who receive benefits from the government” and another group for people who identified as men who have sex with men (MSM).</a:t>
            </a:r>
          </a:p>
          <a:p>
            <a:r>
              <a:rPr lang="en-US" sz="2400" dirty="0">
                <a:latin typeface="Arial" panose="020B0604020202020204" pitchFamily="34" charset="0"/>
              </a:rPr>
              <a:t>Screening questions included demographic information relevant to eligibility and group assignment.</a:t>
            </a:r>
            <a:endParaRPr lang="en-US" sz="2400" dirty="0"/>
          </a:p>
        </p:txBody>
      </p:sp>
    </p:spTree>
    <p:extLst>
      <p:ext uri="{BB962C8B-B14F-4D97-AF65-F5344CB8AC3E}">
        <p14:creationId xmlns:p14="http://schemas.microsoft.com/office/powerpoint/2010/main" val="2603968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7AD727-CEFF-A909-B976-5672022AFCD2}"/>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Focus Group Process</a:t>
            </a:r>
          </a:p>
        </p:txBody>
      </p:sp>
      <p:sp>
        <p:nvSpPr>
          <p:cNvPr id="3" name="Content Placeholder 2">
            <a:extLst>
              <a:ext uri="{FF2B5EF4-FFF2-40B4-BE49-F238E27FC236}">
                <a16:creationId xmlns:a16="http://schemas.microsoft.com/office/drawing/2014/main" id="{3AE094AF-7794-26F1-21E3-C8C9965E0885}"/>
              </a:ext>
            </a:extLst>
          </p:cNvPr>
          <p:cNvSpPr>
            <a:spLocks noGrp="1"/>
          </p:cNvSpPr>
          <p:nvPr>
            <p:ph idx="1"/>
          </p:nvPr>
        </p:nvSpPr>
        <p:spPr>
          <a:xfrm>
            <a:off x="1371599" y="1773936"/>
            <a:ext cx="9724031" cy="4663439"/>
          </a:xfrm>
        </p:spPr>
        <p:txBody>
          <a:bodyPr anchor="ctr">
            <a:normAutofit fontScale="85000" lnSpcReduction="20000"/>
          </a:bodyPr>
          <a:lstStyle/>
          <a:p>
            <a:pPr>
              <a:lnSpc>
                <a:spcPct val="120000"/>
              </a:lnSpc>
            </a:pPr>
            <a:r>
              <a:rPr lang="en-US" sz="2400" dirty="0">
                <a:effectLst/>
                <a:latin typeface="Arial" panose="020B0604020202020204" pitchFamily="34" charset="0"/>
                <a:ea typeface="Calibri" panose="020F0502020204030204" pitchFamily="34" charset="0"/>
              </a:rPr>
              <a:t>Four focus groups were held with a total of 49 participants, ages 50 and older who reported that they were living with HIV</a:t>
            </a:r>
          </a:p>
          <a:p>
            <a:pPr>
              <a:lnSpc>
                <a:spcPct val="120000"/>
              </a:lnSpc>
            </a:pPr>
            <a:r>
              <a:rPr lang="en-US" sz="2400" dirty="0">
                <a:latin typeface="Arial" panose="020B0604020202020204" pitchFamily="34" charset="0"/>
                <a:ea typeface="Calibri" panose="020F0502020204030204" pitchFamily="34" charset="0"/>
              </a:rPr>
              <a:t>Sessions conducted</a:t>
            </a:r>
            <a:r>
              <a:rPr lang="en-US" sz="2400" dirty="0">
                <a:effectLst/>
                <a:latin typeface="Arial" panose="020B0604020202020204" pitchFamily="34" charset="0"/>
                <a:ea typeface="Calibri" panose="020F0502020204030204" pitchFamily="34" charset="0"/>
              </a:rPr>
              <a:t> at William Way Lesbian, Gay, Bisexual, Transgender (LGBT) Center and </a:t>
            </a:r>
            <a:r>
              <a:rPr lang="en-US" sz="2400" dirty="0" err="1">
                <a:effectLst/>
                <a:latin typeface="Arial" panose="020B0604020202020204" pitchFamily="34" charset="0"/>
                <a:ea typeface="Calibri" panose="020F0502020204030204" pitchFamily="34" charset="0"/>
              </a:rPr>
              <a:t>Colours</a:t>
            </a:r>
            <a:r>
              <a:rPr lang="en-US" sz="2400" dirty="0">
                <a:effectLst/>
                <a:latin typeface="Arial" panose="020B0604020202020204" pitchFamily="34" charset="0"/>
                <a:ea typeface="Calibri" panose="020F0502020204030204" pitchFamily="34" charset="0"/>
              </a:rPr>
              <a:t> organization during the month February 2024. </a:t>
            </a:r>
          </a:p>
          <a:p>
            <a:pPr>
              <a:lnSpc>
                <a:spcPct val="120000"/>
              </a:lnSpc>
            </a:pPr>
            <a:r>
              <a:rPr lang="en-US" sz="2400" dirty="0">
                <a:effectLst/>
                <a:latin typeface="Arial" panose="020B0604020202020204" pitchFamily="34" charset="0"/>
                <a:ea typeface="Calibri" panose="020F0502020204030204" pitchFamily="34" charset="0"/>
              </a:rPr>
              <a:t>Informed consent was secured from all participants, who were provided a copy of the </a:t>
            </a:r>
            <a:r>
              <a:rPr lang="en-US" sz="2400" dirty="0">
                <a:latin typeface="Arial" panose="020B0604020202020204" pitchFamily="34" charset="0"/>
                <a:ea typeface="Calibri" panose="020F0502020204030204" pitchFamily="34" charset="0"/>
              </a:rPr>
              <a:t>consent form.</a:t>
            </a:r>
          </a:p>
          <a:p>
            <a:pPr>
              <a:lnSpc>
                <a:spcPct val="120000"/>
              </a:lnSpc>
            </a:pPr>
            <a:r>
              <a:rPr lang="en-US" sz="2400" dirty="0">
                <a:effectLst/>
                <a:latin typeface="Arial" panose="020B0604020202020204" pitchFamily="34" charset="0"/>
                <a:ea typeface="Calibri" panose="020F0502020204030204" pitchFamily="34" charset="0"/>
              </a:rPr>
              <a:t>Participants received a token of appreciation for their participation.</a:t>
            </a:r>
          </a:p>
          <a:p>
            <a:pPr>
              <a:lnSpc>
                <a:spcPct val="120000"/>
              </a:lnSpc>
            </a:pPr>
            <a:r>
              <a:rPr lang="en-US" sz="2400" dirty="0">
                <a:effectLst/>
                <a:latin typeface="Arial" panose="020B0604020202020204" pitchFamily="34" charset="0"/>
                <a:ea typeface="Calibri" panose="020F0502020204030204" pitchFamily="34" charset="0"/>
              </a:rPr>
              <a:t>The groups were conducted with a standardized focus group guide developed in partnership with DHH.</a:t>
            </a:r>
          </a:p>
          <a:p>
            <a:pPr>
              <a:lnSpc>
                <a:spcPct val="120000"/>
              </a:lnSpc>
            </a:pPr>
            <a:r>
              <a:rPr lang="en-US" sz="2400" dirty="0">
                <a:effectLst/>
                <a:latin typeface="Arial" panose="020B0604020202020204" pitchFamily="34" charset="0"/>
                <a:ea typeface="Calibri" panose="020F0502020204030204" pitchFamily="34" charset="0"/>
              </a:rPr>
              <a:t>Each focus group was facilitated by the same individual, who had some of the same lived experiences as those participating in the groups, including being over 50 and living with HIV. </a:t>
            </a:r>
            <a:endParaRPr lang="en-US" sz="2400" dirty="0"/>
          </a:p>
        </p:txBody>
      </p:sp>
    </p:spTree>
    <p:extLst>
      <p:ext uri="{BB962C8B-B14F-4D97-AF65-F5344CB8AC3E}">
        <p14:creationId xmlns:p14="http://schemas.microsoft.com/office/powerpoint/2010/main" val="2622639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247C91-35A5-D236-6654-A985DBDB6ED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DEBCAB-BC37-FE07-7484-2093E3035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F370051-8039-B228-3380-138F91BAE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47910C7-DBE6-72B4-79A6-1CC055A136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6957907-F3F4-094A-4A50-DF8523E62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FCAD16-6DB3-81D0-F056-0EF254B6CB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9853E6-2CB0-AA83-56A1-722503F5DA4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Strengths and Limitations of Focus Groups</a:t>
            </a:r>
          </a:p>
        </p:txBody>
      </p:sp>
      <p:sp>
        <p:nvSpPr>
          <p:cNvPr id="3" name="Content Placeholder 2">
            <a:extLst>
              <a:ext uri="{FF2B5EF4-FFF2-40B4-BE49-F238E27FC236}">
                <a16:creationId xmlns:a16="http://schemas.microsoft.com/office/drawing/2014/main" id="{B69996C5-B69F-147D-8269-6EC8194C6AA0}"/>
              </a:ext>
            </a:extLst>
          </p:cNvPr>
          <p:cNvSpPr>
            <a:spLocks noGrp="1"/>
          </p:cNvSpPr>
          <p:nvPr>
            <p:ph idx="1"/>
          </p:nvPr>
        </p:nvSpPr>
        <p:spPr>
          <a:xfrm>
            <a:off x="1371599" y="1773936"/>
            <a:ext cx="9724031" cy="4663439"/>
          </a:xfrm>
        </p:spPr>
        <p:txBody>
          <a:bodyPr anchor="ctr">
            <a:normAutofit fontScale="92500"/>
          </a:bodyPr>
          <a:lstStyle/>
          <a:p>
            <a:pPr>
              <a:lnSpc>
                <a:spcPct val="120000"/>
              </a:lnSpc>
            </a:pPr>
            <a:r>
              <a:rPr lang="en-US" sz="2400" dirty="0"/>
              <a:t>Focus groups are a type of qualitative study that allow people to learn about what some members of a community think about a topic</a:t>
            </a:r>
          </a:p>
          <a:p>
            <a:pPr>
              <a:lnSpc>
                <a:spcPct val="120000"/>
              </a:lnSpc>
            </a:pPr>
            <a:r>
              <a:rPr lang="en-US" sz="2400" dirty="0"/>
              <a:t>They are a great way to incorporate the voices of impacted communities.</a:t>
            </a:r>
          </a:p>
          <a:p>
            <a:pPr>
              <a:lnSpc>
                <a:spcPct val="120000"/>
              </a:lnSpc>
            </a:pPr>
            <a:r>
              <a:rPr lang="en-US" sz="2400" dirty="0"/>
              <a:t>There are limitations to focus groups, which include:</a:t>
            </a:r>
          </a:p>
          <a:p>
            <a:pPr lvl="1">
              <a:lnSpc>
                <a:spcPct val="120000"/>
              </a:lnSpc>
            </a:pPr>
            <a:r>
              <a:rPr lang="en-US" dirty="0"/>
              <a:t>Group dynamics can impact people’s comfort with discussing sensitive topics. This can be mitigated in part with skilled facilitation.</a:t>
            </a:r>
          </a:p>
          <a:p>
            <a:pPr lvl="1">
              <a:lnSpc>
                <a:spcPct val="120000"/>
              </a:lnSpc>
            </a:pPr>
            <a:r>
              <a:rPr lang="en-US" dirty="0"/>
              <a:t>Findings are not generalizable to the larger population.</a:t>
            </a:r>
          </a:p>
          <a:p>
            <a:pPr lvl="1">
              <a:lnSpc>
                <a:spcPct val="120000"/>
              </a:lnSpc>
            </a:pPr>
            <a:r>
              <a:rPr lang="en-US" dirty="0"/>
              <a:t>Qualitative analysis involves identifying and analyzing themes that are mentioned rather than how common or frequent something is across a population.</a:t>
            </a:r>
          </a:p>
        </p:txBody>
      </p:sp>
    </p:spTree>
    <p:extLst>
      <p:ext uri="{BB962C8B-B14F-4D97-AF65-F5344CB8AC3E}">
        <p14:creationId xmlns:p14="http://schemas.microsoft.com/office/powerpoint/2010/main" val="1344656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372752-88D5-FE67-FF3B-D1815364ADFD}"/>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Focus Group Participant Characteristics</a:t>
            </a:r>
          </a:p>
        </p:txBody>
      </p:sp>
      <p:sp>
        <p:nvSpPr>
          <p:cNvPr id="3" name="Content Placeholder 2">
            <a:extLst>
              <a:ext uri="{FF2B5EF4-FFF2-40B4-BE49-F238E27FC236}">
                <a16:creationId xmlns:a16="http://schemas.microsoft.com/office/drawing/2014/main" id="{6F14B5CC-66A4-015B-DB25-A4C658331A5F}"/>
              </a:ext>
            </a:extLst>
          </p:cNvPr>
          <p:cNvSpPr>
            <a:spLocks noGrp="1"/>
          </p:cNvSpPr>
          <p:nvPr>
            <p:ph idx="1"/>
          </p:nvPr>
        </p:nvSpPr>
        <p:spPr>
          <a:xfrm>
            <a:off x="1371599" y="1792224"/>
            <a:ext cx="9724031" cy="4209331"/>
          </a:xfrm>
        </p:spPr>
        <p:txBody>
          <a:bodyPr anchor="ctr">
            <a:normAutofit/>
          </a:bodyPr>
          <a:lstStyle/>
          <a:p>
            <a:r>
              <a:rPr lang="en-US" sz="2400" dirty="0"/>
              <a:t>Participants: 49 individuals, with two additional people interviewed separately due to scheduling conflicts</a:t>
            </a:r>
          </a:p>
          <a:p>
            <a:r>
              <a:rPr lang="en-US" sz="2400" dirty="0"/>
              <a:t>Ages: 50 to 80, with the average age of 61 years old</a:t>
            </a:r>
          </a:p>
          <a:p>
            <a:r>
              <a:rPr lang="en-US" sz="2400" dirty="0"/>
              <a:t>Race and Ethnicity: 82% Black, 16% white, 6% multiracial; 4% Latina/o/x</a:t>
            </a:r>
          </a:p>
          <a:p>
            <a:r>
              <a:rPr lang="en-US" sz="2400" dirty="0"/>
              <a:t>Health Insurance: All participants had health insurance. 2 in 3 participants had public insurance (Medicaid, Medicare, and/ or VA). </a:t>
            </a:r>
          </a:p>
          <a:p>
            <a:r>
              <a:rPr lang="en-US" sz="2400" dirty="0"/>
              <a:t>Government Benefits: Most participants (80%) reported being on SNAP.</a:t>
            </a:r>
          </a:p>
          <a:p>
            <a:r>
              <a:rPr lang="en-US" sz="2400" dirty="0"/>
              <a:t>Transportation: More than 80% of the participants reported using public transportation as a primary way of getting around. </a:t>
            </a:r>
          </a:p>
        </p:txBody>
      </p:sp>
    </p:spTree>
    <p:extLst>
      <p:ext uri="{BB962C8B-B14F-4D97-AF65-F5344CB8AC3E}">
        <p14:creationId xmlns:p14="http://schemas.microsoft.com/office/powerpoint/2010/main" val="5264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69FA75-2B22-590A-8ECD-B37078AB5DA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Assessing Health Literacy</a:t>
            </a:r>
          </a:p>
        </p:txBody>
      </p:sp>
      <p:sp>
        <p:nvSpPr>
          <p:cNvPr id="3" name="Content Placeholder 2">
            <a:extLst>
              <a:ext uri="{FF2B5EF4-FFF2-40B4-BE49-F238E27FC236}">
                <a16:creationId xmlns:a16="http://schemas.microsoft.com/office/drawing/2014/main" id="{059A901F-F49D-620D-2ED4-28EA80927F1B}"/>
              </a:ext>
            </a:extLst>
          </p:cNvPr>
          <p:cNvSpPr>
            <a:spLocks noGrp="1"/>
          </p:cNvSpPr>
          <p:nvPr>
            <p:ph idx="1"/>
          </p:nvPr>
        </p:nvSpPr>
        <p:spPr>
          <a:xfrm>
            <a:off x="1371599" y="1891970"/>
            <a:ext cx="9724031" cy="4671492"/>
          </a:xfrm>
        </p:spPr>
        <p:txBody>
          <a:bodyPr anchor="ctr">
            <a:normAutofit fontScale="92500" lnSpcReduction="10000"/>
          </a:bodyPr>
          <a:lstStyle/>
          <a:p>
            <a:r>
              <a:rPr lang="en-US" sz="2400" dirty="0"/>
              <a:t>Health Literacy was measured using the Brief Health Literacy Measure (Chew et al, 2004)</a:t>
            </a:r>
          </a:p>
          <a:p>
            <a:pPr marL="0" indent="0">
              <a:buNone/>
            </a:pPr>
            <a:endParaRPr lang="en-US" sz="24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a:p>
            <a:r>
              <a:rPr lang="en-US" sz="2600" dirty="0"/>
              <a:t>Among all participants, 71% reported never having problems learning about their medical conditions. </a:t>
            </a:r>
          </a:p>
          <a:p>
            <a:pPr lvl="1"/>
            <a:r>
              <a:rPr lang="en-US" sz="2600" dirty="0"/>
              <a:t>Among a focus group of MSM participants, 56% reported never having problems learning about their medical conditions.</a:t>
            </a:r>
          </a:p>
        </p:txBody>
      </p:sp>
      <p:graphicFrame>
        <p:nvGraphicFramePr>
          <p:cNvPr id="6" name="Diagram 5">
            <a:extLst>
              <a:ext uri="{FF2B5EF4-FFF2-40B4-BE49-F238E27FC236}">
                <a16:creationId xmlns:a16="http://schemas.microsoft.com/office/drawing/2014/main" id="{7C0DA2B4-9757-2A91-1334-6138CB188F1D}"/>
              </a:ext>
            </a:extLst>
          </p:cNvPr>
          <p:cNvGraphicFramePr/>
          <p:nvPr>
            <p:extLst>
              <p:ext uri="{D42A27DB-BD31-4B8C-83A1-F6EECF244321}">
                <p14:modId xmlns:p14="http://schemas.microsoft.com/office/powerpoint/2010/main" val="1926972047"/>
              </p:ext>
            </p:extLst>
          </p:nvPr>
        </p:nvGraphicFramePr>
        <p:xfrm>
          <a:off x="1608083" y="2680139"/>
          <a:ext cx="10016358" cy="2207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25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F9F22C3-E2D7-0F20-9BB7-2B00B9A3A761}"/>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AB71347-B9E2-EB16-5B49-AD770E3F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BAA31E1-83B4-C6F7-1A16-B1EF70F4A7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89A7491-FA10-277F-5335-2888BD31C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A0E9910D-82B6-5CDA-44D4-98644A1BE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9B8EB7F-1B5E-ACF9-A3BB-E0CCC8432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65A4CF-8B52-AE10-9000-23D0EF2776B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Education and Employment</a:t>
            </a:r>
          </a:p>
        </p:txBody>
      </p:sp>
      <p:sp>
        <p:nvSpPr>
          <p:cNvPr id="3" name="Content Placeholder 2">
            <a:extLst>
              <a:ext uri="{FF2B5EF4-FFF2-40B4-BE49-F238E27FC236}">
                <a16:creationId xmlns:a16="http://schemas.microsoft.com/office/drawing/2014/main" id="{FCA2932E-507C-E3C2-6C47-752BCC0EDB26}"/>
              </a:ext>
            </a:extLst>
          </p:cNvPr>
          <p:cNvSpPr>
            <a:spLocks noGrp="1"/>
          </p:cNvSpPr>
          <p:nvPr>
            <p:ph idx="1"/>
          </p:nvPr>
        </p:nvSpPr>
        <p:spPr>
          <a:xfrm>
            <a:off x="1371599" y="1891970"/>
            <a:ext cx="9724031" cy="4137017"/>
          </a:xfrm>
        </p:spPr>
        <p:txBody>
          <a:bodyPr anchor="ctr">
            <a:normAutofit/>
          </a:bodyPr>
          <a:lstStyle/>
          <a:p>
            <a:r>
              <a:rPr lang="en-US" sz="2400" dirty="0"/>
              <a:t>Education: 13% of participants did not complete high school, 40% completed high school or GED, 19% had some college, 17% had a college degree or higher, 6% did not respond</a:t>
            </a:r>
          </a:p>
          <a:p>
            <a:r>
              <a:rPr lang="en-US" sz="2400" dirty="0"/>
              <a:t>Employment: 56%of participants were not employed, with about 26% of the unemployed due to disability and 7% retired</a:t>
            </a:r>
          </a:p>
        </p:txBody>
      </p:sp>
    </p:spTree>
    <p:extLst>
      <p:ext uri="{BB962C8B-B14F-4D97-AF65-F5344CB8AC3E}">
        <p14:creationId xmlns:p14="http://schemas.microsoft.com/office/powerpoint/2010/main" val="3798250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50654</TotalTime>
  <Words>2148</Words>
  <Application>Microsoft Office PowerPoint</Application>
  <PresentationFormat>Widescreen</PresentationFormat>
  <Paragraphs>198</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Aptos</vt:lpstr>
      <vt:lpstr>Aptos Display</vt:lpstr>
      <vt:lpstr>Arial</vt:lpstr>
      <vt:lpstr>Calibri</vt:lpstr>
      <vt:lpstr>Times New Roman</vt:lpstr>
      <vt:lpstr>Wingdings</vt:lpstr>
      <vt:lpstr>Office Theme</vt:lpstr>
      <vt:lpstr>HIV and Aging in Philadelphia: Focus Group Results</vt:lpstr>
      <vt:lpstr>Project Overview</vt:lpstr>
      <vt:lpstr>Focus Group Purpose</vt:lpstr>
      <vt:lpstr>Focus Group Process: Demographic Data Collection</vt:lpstr>
      <vt:lpstr>Focus Group Process</vt:lpstr>
      <vt:lpstr>Strengths and Limitations of Focus Groups</vt:lpstr>
      <vt:lpstr>Focus Group Participant Characteristics</vt:lpstr>
      <vt:lpstr>Assessing Health Literacy</vt:lpstr>
      <vt:lpstr>Education and Employment</vt:lpstr>
      <vt:lpstr>Themes and Observations </vt:lpstr>
      <vt:lpstr>Importance of Community </vt:lpstr>
      <vt:lpstr>Barriers to health and care management: health system issues</vt:lpstr>
      <vt:lpstr>Barriers to health and care management: Doctor-patient relationship</vt:lpstr>
      <vt:lpstr>Barriers to health and care management: Doctor-patient relationship</vt:lpstr>
      <vt:lpstr>Barriers to health and care management (continued)</vt:lpstr>
      <vt:lpstr>Barriers to health and care management (continued)</vt:lpstr>
      <vt:lpstr>Barriers to health and care management : Stigma</vt:lpstr>
      <vt:lpstr>Barriers to health and care management : Housing</vt:lpstr>
      <vt:lpstr>Barriers to health and care management : Mental Health and Poverty</vt:lpstr>
      <vt:lpstr>Barriers to health and care management : Aging-Specific</vt:lpstr>
      <vt:lpstr>Barriers to health and care management : Aging-Specific (continued)</vt:lpstr>
      <vt:lpstr>Facilitating Factors for a Healthy Lifestyle/ Ability to Manage Care</vt:lpstr>
      <vt:lpstr>Facilitating Factors (continued)</vt:lpstr>
      <vt:lpstr>Facilitating Factors (continued)</vt:lpstr>
      <vt:lpstr>Facilitating Factors (continued)</vt:lpstr>
      <vt:lpstr>Facilitating Factors (continued)</vt:lpstr>
      <vt:lpstr>University of Pennsylvania School of Social Policy and Practice Team</vt:lpstr>
      <vt:lpstr>DHH Contributors</vt:lpstr>
      <vt:lpstr>Need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Hunter Schreiner</dc:creator>
  <cp:lastModifiedBy>Anna ThomasFerraioli</cp:lastModifiedBy>
  <cp:revision>10</cp:revision>
  <dcterms:created xsi:type="dcterms:W3CDTF">2024-10-22T17:23:35Z</dcterms:created>
  <dcterms:modified xsi:type="dcterms:W3CDTF">2025-03-07T18:52:37Z</dcterms:modified>
</cp:coreProperties>
</file>