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256" r:id="rId2"/>
    <p:sldId id="262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2" autoAdjust="0"/>
    <p:restoredTop sz="70221" autoAdjust="0"/>
  </p:normalViewPr>
  <p:slideViewPr>
    <p:cSldViewPr snapToGrid="0">
      <p:cViewPr varScale="1">
        <p:scale>
          <a:sx n="51" d="100"/>
          <a:sy n="51" d="100"/>
        </p:scale>
        <p:origin x="1536" y="7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moletteri" userId="499dcd34aded0c3a" providerId="LiveId" clId="{9E10F183-5938-40D1-8AE4-339AE0E9DD81}"/>
    <pc:docChg chg="undo custSel addSld delSld modSld">
      <pc:chgData name="sofia moletteri" userId="499dcd34aded0c3a" providerId="LiveId" clId="{9E10F183-5938-40D1-8AE4-339AE0E9DD81}" dt="2022-03-16T15:37:54.788" v="2445" actId="1076"/>
      <pc:docMkLst>
        <pc:docMk/>
      </pc:docMkLst>
      <pc:sldChg chg="modSp new mod">
        <pc:chgData name="sofia moletteri" userId="499dcd34aded0c3a" providerId="LiveId" clId="{9E10F183-5938-40D1-8AE4-339AE0E9DD81}" dt="2022-03-16T15:37:54.788" v="2445" actId="1076"/>
        <pc:sldMkLst>
          <pc:docMk/>
          <pc:sldMk cId="1549011993" sldId="257"/>
        </pc:sldMkLst>
        <pc:spChg chg="mod">
          <ac:chgData name="sofia moletteri" userId="499dcd34aded0c3a" providerId="LiveId" clId="{9E10F183-5938-40D1-8AE4-339AE0E9DD81}" dt="2022-03-16T14:03:51.025" v="40" actId="20577"/>
          <ac:spMkLst>
            <pc:docMk/>
            <pc:sldMk cId="1549011993" sldId="257"/>
            <ac:spMk id="2" creationId="{574E40AB-21D3-4C60-9998-89672A7B14C1}"/>
          </ac:spMkLst>
        </pc:spChg>
        <pc:spChg chg="mod">
          <ac:chgData name="sofia moletteri" userId="499dcd34aded0c3a" providerId="LiveId" clId="{9E10F183-5938-40D1-8AE4-339AE0E9DD81}" dt="2022-03-16T15:37:54.788" v="2445" actId="1076"/>
          <ac:spMkLst>
            <pc:docMk/>
            <pc:sldMk cId="1549011993" sldId="257"/>
            <ac:spMk id="3" creationId="{0CC39AB7-6174-4838-B363-00CB5FCA2531}"/>
          </ac:spMkLst>
        </pc:spChg>
      </pc:sldChg>
      <pc:sldChg chg="modSp add mod">
        <pc:chgData name="sofia moletteri" userId="499dcd34aded0c3a" providerId="LiveId" clId="{9E10F183-5938-40D1-8AE4-339AE0E9DD81}" dt="2022-03-16T15:37:31.635" v="2440" actId="2711"/>
        <pc:sldMkLst>
          <pc:docMk/>
          <pc:sldMk cId="4258149777" sldId="258"/>
        </pc:sldMkLst>
        <pc:spChg chg="mod">
          <ac:chgData name="sofia moletteri" userId="499dcd34aded0c3a" providerId="LiveId" clId="{9E10F183-5938-40D1-8AE4-339AE0E9DD81}" dt="2022-03-16T14:39:08.308" v="1588" actId="20577"/>
          <ac:spMkLst>
            <pc:docMk/>
            <pc:sldMk cId="4258149777" sldId="258"/>
            <ac:spMk id="2" creationId="{574E40AB-21D3-4C60-9998-89672A7B14C1}"/>
          </ac:spMkLst>
        </pc:spChg>
        <pc:spChg chg="mod">
          <ac:chgData name="sofia moletteri" userId="499dcd34aded0c3a" providerId="LiveId" clId="{9E10F183-5938-40D1-8AE4-339AE0E9DD81}" dt="2022-03-16T15:37:31.635" v="2440" actId="2711"/>
          <ac:spMkLst>
            <pc:docMk/>
            <pc:sldMk cId="4258149777" sldId="258"/>
            <ac:spMk id="3" creationId="{0CC39AB7-6174-4838-B363-00CB5FCA2531}"/>
          </ac:spMkLst>
        </pc:spChg>
      </pc:sldChg>
      <pc:sldChg chg="addSp delSp modSp new mod">
        <pc:chgData name="sofia moletteri" userId="499dcd34aded0c3a" providerId="LiveId" clId="{9E10F183-5938-40D1-8AE4-339AE0E9DD81}" dt="2022-03-16T14:49:09.886" v="1812" actId="20577"/>
        <pc:sldMkLst>
          <pc:docMk/>
          <pc:sldMk cId="2260062396" sldId="259"/>
        </pc:sldMkLst>
        <pc:spChg chg="mod">
          <ac:chgData name="sofia moletteri" userId="499dcd34aded0c3a" providerId="LiveId" clId="{9E10F183-5938-40D1-8AE4-339AE0E9DD81}" dt="2022-03-16T14:47:15.023" v="1749" actId="14100"/>
          <ac:spMkLst>
            <pc:docMk/>
            <pc:sldMk cId="2260062396" sldId="259"/>
            <ac:spMk id="2" creationId="{92414588-1BD7-48E8-BD8B-5459A3057043}"/>
          </ac:spMkLst>
        </pc:spChg>
        <pc:spChg chg="add del mod">
          <ac:chgData name="sofia moletteri" userId="499dcd34aded0c3a" providerId="LiveId" clId="{9E10F183-5938-40D1-8AE4-339AE0E9DD81}" dt="2022-03-16T14:45:46.909" v="1625" actId="22"/>
          <ac:spMkLst>
            <pc:docMk/>
            <pc:sldMk cId="2260062396" sldId="259"/>
            <ac:spMk id="3" creationId="{E83BE133-3BA3-47E1-98B9-FDFBBD5AF496}"/>
          </ac:spMkLst>
        </pc:spChg>
        <pc:spChg chg="mod">
          <ac:chgData name="sofia moletteri" userId="499dcd34aded0c3a" providerId="LiveId" clId="{9E10F183-5938-40D1-8AE4-339AE0E9DD81}" dt="2022-03-16T14:49:09.886" v="1812" actId="20577"/>
          <ac:spMkLst>
            <pc:docMk/>
            <pc:sldMk cId="2260062396" sldId="259"/>
            <ac:spMk id="4" creationId="{355149A9-BD99-430C-8EB0-E73301E9ADFE}"/>
          </ac:spMkLst>
        </pc:spChg>
        <pc:picChg chg="add del mod ord modCrop">
          <ac:chgData name="sofia moletteri" userId="499dcd34aded0c3a" providerId="LiveId" clId="{9E10F183-5938-40D1-8AE4-339AE0E9DD81}" dt="2022-03-16T14:44:40.479" v="1605" actId="22"/>
          <ac:picMkLst>
            <pc:docMk/>
            <pc:sldMk cId="2260062396" sldId="259"/>
            <ac:picMk id="6" creationId="{FBFEE186-8CD3-4BC0-8056-009A0A1FEBDF}"/>
          </ac:picMkLst>
        </pc:picChg>
        <pc:picChg chg="add del mod ord modCrop">
          <ac:chgData name="sofia moletteri" userId="499dcd34aded0c3a" providerId="LiveId" clId="{9E10F183-5938-40D1-8AE4-339AE0E9DD81}" dt="2022-03-16T14:45:19.684" v="1616" actId="22"/>
          <ac:picMkLst>
            <pc:docMk/>
            <pc:sldMk cId="2260062396" sldId="259"/>
            <ac:picMk id="8" creationId="{11D2C56B-F2B0-40C8-AADC-4B7E28903FE8}"/>
          </ac:picMkLst>
        </pc:picChg>
        <pc:picChg chg="add del mod ord modCrop">
          <ac:chgData name="sofia moletteri" userId="499dcd34aded0c3a" providerId="LiveId" clId="{9E10F183-5938-40D1-8AE4-339AE0E9DD81}" dt="2022-03-16T14:45:34.277" v="1621" actId="22"/>
          <ac:picMkLst>
            <pc:docMk/>
            <pc:sldMk cId="2260062396" sldId="259"/>
            <ac:picMk id="10" creationId="{B99AF81D-959B-4144-AD7C-2BF1A13ABCA8}"/>
          </ac:picMkLst>
        </pc:picChg>
        <pc:picChg chg="add mod ord modCrop">
          <ac:chgData name="sofia moletteri" userId="499dcd34aded0c3a" providerId="LiveId" clId="{9E10F183-5938-40D1-8AE4-339AE0E9DD81}" dt="2022-03-16T14:45:55.569" v="1626" actId="14100"/>
          <ac:picMkLst>
            <pc:docMk/>
            <pc:sldMk cId="2260062396" sldId="259"/>
            <ac:picMk id="12" creationId="{167F1972-7F9A-422F-A860-78C725631D36}"/>
          </ac:picMkLst>
        </pc:picChg>
      </pc:sldChg>
      <pc:sldChg chg="add del">
        <pc:chgData name="sofia moletteri" userId="499dcd34aded0c3a" providerId="LiveId" clId="{9E10F183-5938-40D1-8AE4-339AE0E9DD81}" dt="2022-03-16T14:48:03.119" v="1774" actId="2696"/>
        <pc:sldMkLst>
          <pc:docMk/>
          <pc:sldMk cId="469112492" sldId="260"/>
        </pc:sldMkLst>
      </pc:sldChg>
      <pc:sldChg chg="addSp delSp modSp new mod">
        <pc:chgData name="sofia moletteri" userId="499dcd34aded0c3a" providerId="LiveId" clId="{9E10F183-5938-40D1-8AE4-339AE0E9DD81}" dt="2022-03-16T14:55:58.436" v="1920" actId="1076"/>
        <pc:sldMkLst>
          <pc:docMk/>
          <pc:sldMk cId="597183506" sldId="260"/>
        </pc:sldMkLst>
        <pc:spChg chg="mod">
          <ac:chgData name="sofia moletteri" userId="499dcd34aded0c3a" providerId="LiveId" clId="{9E10F183-5938-40D1-8AE4-339AE0E9DD81}" dt="2022-03-16T14:55:37.916" v="1914" actId="1076"/>
          <ac:spMkLst>
            <pc:docMk/>
            <pc:sldMk cId="597183506" sldId="260"/>
            <ac:spMk id="2" creationId="{4402645E-41D7-466A-86B7-A48F7973C96D}"/>
          </ac:spMkLst>
        </pc:spChg>
        <pc:spChg chg="del">
          <ac:chgData name="sofia moletteri" userId="499dcd34aded0c3a" providerId="LiveId" clId="{9E10F183-5938-40D1-8AE4-339AE0E9DD81}" dt="2022-03-16T14:55:30.854" v="1911" actId="22"/>
          <ac:spMkLst>
            <pc:docMk/>
            <pc:sldMk cId="597183506" sldId="260"/>
            <ac:spMk id="3" creationId="{49397E06-D28D-4AC8-B577-F266B1C9EC7F}"/>
          </ac:spMkLst>
        </pc:spChg>
        <pc:spChg chg="add mod">
          <ac:chgData name="sofia moletteri" userId="499dcd34aded0c3a" providerId="LiveId" clId="{9E10F183-5938-40D1-8AE4-339AE0E9DD81}" dt="2022-03-16T14:55:54.648" v="1918" actId="1076"/>
          <ac:spMkLst>
            <pc:docMk/>
            <pc:sldMk cId="597183506" sldId="260"/>
            <ac:spMk id="4" creationId="{44ED5F29-EB81-4EBD-AF71-79D71931F996}"/>
          </ac:spMkLst>
        </pc:spChg>
        <pc:picChg chg="add mod ord">
          <ac:chgData name="sofia moletteri" userId="499dcd34aded0c3a" providerId="LiveId" clId="{9E10F183-5938-40D1-8AE4-339AE0E9DD81}" dt="2022-03-16T14:55:58.436" v="1920" actId="1076"/>
          <ac:picMkLst>
            <pc:docMk/>
            <pc:sldMk cId="597183506" sldId="260"/>
            <ac:picMk id="6" creationId="{8B229AC7-0A7B-444B-8B61-03C585243907}"/>
          </ac:picMkLst>
        </pc:picChg>
      </pc:sldChg>
      <pc:sldChg chg="new del">
        <pc:chgData name="sofia moletteri" userId="499dcd34aded0c3a" providerId="LiveId" clId="{9E10F183-5938-40D1-8AE4-339AE0E9DD81}" dt="2022-03-16T14:48:17.044" v="1776" actId="2696"/>
        <pc:sldMkLst>
          <pc:docMk/>
          <pc:sldMk cId="2479531844" sldId="260"/>
        </pc:sldMkLst>
      </pc:sldChg>
      <pc:sldChg chg="addSp delSp modSp new mod">
        <pc:chgData name="sofia moletteri" userId="499dcd34aded0c3a" providerId="LiveId" clId="{9E10F183-5938-40D1-8AE4-339AE0E9DD81}" dt="2022-03-16T14:54:41.800" v="1909" actId="121"/>
        <pc:sldMkLst>
          <pc:docMk/>
          <pc:sldMk cId="3895361224" sldId="261"/>
        </pc:sldMkLst>
        <pc:spChg chg="mod">
          <ac:chgData name="sofia moletteri" userId="499dcd34aded0c3a" providerId="LiveId" clId="{9E10F183-5938-40D1-8AE4-339AE0E9DD81}" dt="2022-03-16T14:54:22.076" v="1904" actId="313"/>
          <ac:spMkLst>
            <pc:docMk/>
            <pc:sldMk cId="3895361224" sldId="261"/>
            <ac:spMk id="2" creationId="{1067518E-313D-49AB-B7E4-A1AB7ABA7989}"/>
          </ac:spMkLst>
        </pc:spChg>
        <pc:spChg chg="del">
          <ac:chgData name="sofia moletteri" userId="499dcd34aded0c3a" providerId="LiveId" clId="{9E10F183-5938-40D1-8AE4-339AE0E9DD81}" dt="2022-03-16T14:53:52.604" v="1877" actId="22"/>
          <ac:spMkLst>
            <pc:docMk/>
            <pc:sldMk cId="3895361224" sldId="261"/>
            <ac:spMk id="3" creationId="{1D9CBB53-6C76-4182-88E6-FBED47CB7469}"/>
          </ac:spMkLst>
        </pc:spChg>
        <pc:spChg chg="add mod">
          <ac:chgData name="sofia moletteri" userId="499dcd34aded0c3a" providerId="LiveId" clId="{9E10F183-5938-40D1-8AE4-339AE0E9DD81}" dt="2022-03-16T14:54:41.800" v="1909" actId="121"/>
          <ac:spMkLst>
            <pc:docMk/>
            <pc:sldMk cId="3895361224" sldId="261"/>
            <ac:spMk id="9" creationId="{41E6C9F2-20A3-4B45-9EC6-0D7FB35D884C}"/>
          </ac:spMkLst>
        </pc:spChg>
        <pc:picChg chg="add mod ord">
          <ac:chgData name="sofia moletteri" userId="499dcd34aded0c3a" providerId="LiveId" clId="{9E10F183-5938-40D1-8AE4-339AE0E9DD81}" dt="2022-03-16T14:54:07.922" v="1882" actId="1076"/>
          <ac:picMkLst>
            <pc:docMk/>
            <pc:sldMk cId="3895361224" sldId="261"/>
            <ac:picMk id="7" creationId="{6ECE44E1-84D4-488F-AFF3-D2F158C5CCB7}"/>
          </ac:picMkLst>
        </pc:picChg>
      </pc:sldChg>
      <pc:sldChg chg="addSp delSp modSp new mod">
        <pc:chgData name="sofia moletteri" userId="499dcd34aded0c3a" providerId="LiveId" clId="{9E10F183-5938-40D1-8AE4-339AE0E9DD81}" dt="2022-03-16T15:37:22.273" v="2439" actId="2711"/>
        <pc:sldMkLst>
          <pc:docMk/>
          <pc:sldMk cId="3081256881" sldId="262"/>
        </pc:sldMkLst>
        <pc:spChg chg="mod">
          <ac:chgData name="sofia moletteri" userId="499dcd34aded0c3a" providerId="LiveId" clId="{9E10F183-5938-40D1-8AE4-339AE0E9DD81}" dt="2022-03-16T14:58:04.314" v="1923" actId="1076"/>
          <ac:spMkLst>
            <pc:docMk/>
            <pc:sldMk cId="3081256881" sldId="262"/>
            <ac:spMk id="2" creationId="{D5FF0C8A-72B6-4C30-A2C2-2943C1477EBE}"/>
          </ac:spMkLst>
        </pc:spChg>
        <pc:spChg chg="mod">
          <ac:chgData name="sofia moletteri" userId="499dcd34aded0c3a" providerId="LiveId" clId="{9E10F183-5938-40D1-8AE4-339AE0E9DD81}" dt="2022-03-16T15:37:22.273" v="2439" actId="2711"/>
          <ac:spMkLst>
            <pc:docMk/>
            <pc:sldMk cId="3081256881" sldId="262"/>
            <ac:spMk id="3" creationId="{5B8EA086-324D-4CB6-9973-032D60653B18}"/>
          </ac:spMkLst>
        </pc:spChg>
        <pc:spChg chg="mod">
          <ac:chgData name="sofia moletteri" userId="499dcd34aded0c3a" providerId="LiveId" clId="{9E10F183-5938-40D1-8AE4-339AE0E9DD81}" dt="2022-03-16T15:36:53.243" v="2433" actId="14100"/>
          <ac:spMkLst>
            <pc:docMk/>
            <pc:sldMk cId="3081256881" sldId="262"/>
            <ac:spMk id="4" creationId="{19C259AB-E623-435C-B1BB-6C6E59F9CB01}"/>
          </ac:spMkLst>
        </pc:spChg>
        <pc:cxnChg chg="add del mod">
          <ac:chgData name="sofia moletteri" userId="499dcd34aded0c3a" providerId="LiveId" clId="{9E10F183-5938-40D1-8AE4-339AE0E9DD81}" dt="2022-03-16T15:37:17.753" v="2438" actId="478"/>
          <ac:cxnSpMkLst>
            <pc:docMk/>
            <pc:sldMk cId="3081256881" sldId="262"/>
            <ac:cxnSpMk id="6" creationId="{3466B72D-D197-4F62-9DE2-03261482514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2BD79-246F-4AAF-88FA-A8575A448C3A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73573-31F8-449C-90A1-F2EED0C17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Most common mental health disorders, in order: depression, anxiety, suicidal ideation, post-traumatic stress disorder, stigma, and psychological distress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7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May be a service with increased need as the population of PLWH ages, considering that over half of the EMA’s PLWH are over 50 years old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41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3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-Highest proportion of late diagnoses among those whose sex at birth was male (78%), NH Black individuals (47%), those aged 30-49 (53%), and MSM (44%).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-awareness has increased by .6% since 2019, remaining relatively stable in the last few years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6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– 2021 : consumer survey report of use increased by 5%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6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34.2% of households spent 41% or more of their annual income on the median rent of $1,390 – </a:t>
            </a:r>
          </a:p>
          <a:p>
            <a:endParaRPr lang="en-US" dirty="0"/>
          </a:p>
          <a:p>
            <a:r>
              <a:rPr lang="en-US" dirty="0"/>
              <a:t>Nearly 1 in 4 households spent over 58% of their annual income if they were paying median rent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66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C2135-4545-2AD2-D74B-2CF4B37FF9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5C6852-7E17-D410-D4BD-C801A65DB0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68FA87-9D1A-1560-3DD1-BED0CB4D29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ModivCare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previously LogistiCare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7141E-9038-F842-8A47-BACD0447C6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73573-31F8-449C-90A1-F2EED0C179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4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9504439/#:~:text=Our%20initial%20search%20identified%2031,distress;%20stigma;%20suicidal%20ideation.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pubmed.ncbi.nlm.nih.gov/36541638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119008-8BF4-4A7A-A3F7-83624334D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1631" y="3429000"/>
            <a:ext cx="6801612" cy="1239894"/>
          </a:xfrm>
        </p:spPr>
        <p:txBody>
          <a:bodyPr/>
          <a:lstStyle/>
          <a:p>
            <a:r>
              <a:rPr lang="en-US" i="1" dirty="0">
                <a:solidFill>
                  <a:schemeClr val="tx2"/>
                </a:solidFill>
              </a:rPr>
              <a:t>For the Comprehensive Planning Committee</a:t>
            </a:r>
          </a:p>
          <a:p>
            <a:r>
              <a:rPr lang="en-US" i="1" dirty="0">
                <a:solidFill>
                  <a:schemeClr val="tx2"/>
                </a:solidFill>
              </a:rPr>
              <a:t>Thursday, March 20</a:t>
            </a:r>
            <a:r>
              <a:rPr lang="en-US" i="1" baseline="30000" dirty="0">
                <a:solidFill>
                  <a:schemeClr val="tx2"/>
                </a:solidFill>
              </a:rPr>
              <a:t>th</a:t>
            </a:r>
            <a:r>
              <a:rPr lang="en-US" i="1" dirty="0">
                <a:solidFill>
                  <a:schemeClr val="tx2"/>
                </a:solidFill>
              </a:rPr>
              <a:t> from 2:00 – 4:00 p.m.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BCB3D-7492-EF41-9B9C-37B3A13105AF}"/>
              </a:ext>
            </a:extLst>
          </p:cNvPr>
          <p:cNvSpPr txBox="1"/>
          <p:nvPr/>
        </p:nvSpPr>
        <p:spPr>
          <a:xfrm>
            <a:off x="2194560" y="2142309"/>
            <a:ext cx="7615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PRIORITY SETTING 2025</a:t>
            </a:r>
          </a:p>
        </p:txBody>
      </p:sp>
    </p:spTree>
    <p:extLst>
      <p:ext uri="{BB962C8B-B14F-4D97-AF65-F5344CB8AC3E}">
        <p14:creationId xmlns:p14="http://schemas.microsoft.com/office/powerpoint/2010/main" val="11528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 fontScale="90000"/>
          </a:bodyPr>
          <a:lstStyle/>
          <a:p>
            <a:r>
              <a:rPr lang="en-US" dirty="0"/>
              <a:t>Emergency financial assistance</a:t>
            </a:r>
            <a:br>
              <a:rPr lang="en-US" dirty="0"/>
            </a:br>
            <a:r>
              <a:rPr lang="en-US" dirty="0"/>
              <a:t>(EFA)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r>
              <a:rPr lang="en-US" sz="1900" dirty="0"/>
              <a:t>Emergency Financial Assistance provides limited one-time or short-term payments to assist an HRSA RWHAP client with an urgent need for essential items or services necessary to improve health outcomes, including: utilities, housing, food (including groceries and food vouchers), transportation, medication not covered by an AIDS Drug Assistance Program or AIDS Pharmaceutical Assistance, or another HRSA RWHAP-allowable cost needed to improve health outcomes. </a:t>
            </a:r>
          </a:p>
          <a:p>
            <a:r>
              <a:rPr lang="en-US" sz="1900" dirty="0"/>
              <a:t>EFA must occur as a direct payment to an agency or through a voucher program.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0"/>
            <a:ext cx="5905500" cy="5494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24.15% reported using the service in the last 12 months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10.6% reported never having heard of this service</a:t>
            </a: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EFA funds are used to pay for otherwise allowable HRSA RWHAP services  and must be accounted for under the EFA category. Direct cash payments are NOT permitted.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EFA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now covers security deposit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Philadelphia 2023, over 1/3 of households would not be able to comfortably afford the median monthly rent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2023, 22% of individuals in Philadelphia lived below the poverty level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For the 2023 NHBS cycle for transgender women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31% of respondents reported unstable housing 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65% of respondents were living below the FPL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9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7307D-B16B-AB2F-6F0D-66A30C36A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07566-B834-239F-DE14-7A2891FF1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/>
          </a:bodyPr>
          <a:lstStyle/>
          <a:p>
            <a:r>
              <a:rPr lang="en-US" dirty="0"/>
              <a:t>Medical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3246-481C-2FB0-D784-957BC4F0C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Medical Transportation is the provision of nonemergency transportation that enables an eligible client to access or be retained in core medical and support services.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Unallowable costs include: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Direct cash payments or cash reimbursements to clients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Direct maintenance expenses (tires, repairs, etc.) of a privately-owned vehicle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Any other costs associated with a privately-owned vehicle such as lease, loan payments, insurance, license, or registration fees.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6350F-A546-DE56-274E-8D446C48A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251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29.7% of respondents reported transportation problems as the reason they missed a HIV medical appointment in the previous 12 months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36.44% reported using the service in the last 12 months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5.93% not needing this service</a:t>
            </a: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Can be provided through: Provider contracts; Mileage reimbursements; Purchase/lease of organizational vehicles; Volunteer drivers; Vouchers and tokens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Second highest reported need at intake for CSU at 59.12% (2023)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Limitations/Considerations: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All trips classified as one-way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Payer of last resort (must use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ModivCare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first)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24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/>
          <a:lstStyle/>
          <a:p>
            <a:r>
              <a:rPr lang="en-US" dirty="0"/>
              <a:t>Local pharmaceutical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15454"/>
            <a:ext cx="5131791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Local Pharmaceutical Assistance Program (LPAP) is operated by RWHAP Part A as a supplemental means of providing ongoing medication assistance when an HRSA RWHAP ADAP has a restricted formulary, waiting list and/or restricted financial eligibility criteria.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Recipients of LPAP funds must establish: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Uniform benefits for all enrolled clients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Recordkeeping system for medications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LPAP advisory board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Distribution system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Client enrollment and rescreening at least every 6 months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Coordination with Part B ADAP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Accordance with HRSA 340B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NOTING:</a:t>
            </a:r>
          </a:p>
          <a:p>
            <a:pPr lvl="2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LPAP funds are not to be used for emergency or short-term financial assistance (this is for DEFA).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Approximately 91% of RWHAP clients have insurance and about 51.8% are covered under Medicaid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Recipient has recently requested that all money be moved out of LPAP due to it being a duplicative service of EFA-Pharma</a:t>
            </a:r>
          </a:p>
        </p:txBody>
      </p:sp>
    </p:spTree>
    <p:extLst>
      <p:ext uri="{BB962C8B-B14F-4D97-AF65-F5344CB8AC3E}">
        <p14:creationId xmlns:p14="http://schemas.microsoft.com/office/powerpoint/2010/main" val="308125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/>
          <a:lstStyle/>
          <a:p>
            <a:r>
              <a:rPr lang="en-US" dirty="0"/>
              <a:t>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Mental Health Services are the provision of outpatient psychological and psychiatric screening, assessment, diagnosis, treatment, and counseling services offered to clients living with HIV. Services are based on a treatment plan, conducted in an outpatient group or individual session, and provided by a mental health professional licensed or authorized within the state to render such services. Such professionals typically include psychiatrists, psychologists, and licensed clinical social workers.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0"/>
            <a:ext cx="5905500" cy="5494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Depression: 43.64%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Anxiety: 43.64%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PTSD: 13.14%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37.71% reported using mental health services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5.93% reported needing but not receiving this service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PLWH are twice as likely to experience mental health conditions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Viral suppression is lower 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BlinkMacSystemFont"/>
                <a:hlinkClick r:id="rId4"/>
              </a:rPr>
              <a:t>in those with bipolar disorder and mental health multimorbidity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0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/>
          <a:lstStyle/>
          <a:p>
            <a:r>
              <a:rPr lang="en-US" dirty="0"/>
              <a:t>Medical nutrition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Key activities include: </a:t>
            </a:r>
          </a:p>
          <a:p>
            <a:pPr lvl="1"/>
            <a:r>
              <a:rPr lang="en-US" dirty="0"/>
              <a:t>Nutrition assessment and screening </a:t>
            </a:r>
          </a:p>
          <a:p>
            <a:pPr lvl="1"/>
            <a:r>
              <a:rPr lang="en-US" dirty="0"/>
              <a:t>Dietary/nutritional evaluation </a:t>
            </a:r>
          </a:p>
          <a:p>
            <a:pPr lvl="1"/>
            <a:r>
              <a:rPr lang="en-US" dirty="0"/>
              <a:t>Food and/or nutritional supplements per medical provider’s recommendation </a:t>
            </a:r>
          </a:p>
          <a:p>
            <a:pPr lvl="1"/>
            <a:r>
              <a:rPr lang="en-US" dirty="0"/>
              <a:t>Nutrition education and/or counseling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activities can be provided in individual and/or group settings and outside of HIV Outpatient/Ambulatory Health Services.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6.78% reported needing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but NOT receiving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this service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39.4% respondents reported high blood pressure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30% respondents reported high cholesterol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13.5% respondents reported diabetes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NOTING:</a:t>
            </a:r>
          </a:p>
          <a:p>
            <a:pPr lvl="2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All activities under service must be pursuant to a medical provider’s referral. Activities not provided by a registered/licensed dietician should be consider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Psychosocial Support Services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Over half (57.3%) of PLWH within the EMA are 50+ as of 2023</a:t>
            </a:r>
          </a:p>
          <a:p>
            <a:pPr lvl="2"/>
            <a:r>
              <a: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Nutritional Services were the least requested service for 2023 CSU Need at Intake</a:t>
            </a:r>
          </a:p>
        </p:txBody>
      </p:sp>
    </p:spTree>
    <p:extLst>
      <p:ext uri="{BB962C8B-B14F-4D97-AF65-F5344CB8AC3E}">
        <p14:creationId xmlns:p14="http://schemas.microsoft.com/office/powerpoint/2010/main" val="219782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 fontScale="90000"/>
          </a:bodyPr>
          <a:lstStyle/>
          <a:p>
            <a:r>
              <a:rPr lang="en-US" dirty="0"/>
              <a:t>Substance abuse treatment (outpatient)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activities include:</a:t>
            </a:r>
          </a:p>
          <a:p>
            <a:pPr lvl="1"/>
            <a:r>
              <a:rPr lang="en-US" sz="1700" dirty="0"/>
              <a:t>Screening</a:t>
            </a:r>
          </a:p>
          <a:p>
            <a:pPr lvl="1"/>
            <a:r>
              <a:rPr lang="en-US" sz="1700" dirty="0"/>
              <a:t>Assessment</a:t>
            </a:r>
          </a:p>
          <a:p>
            <a:pPr lvl="1"/>
            <a:r>
              <a:rPr lang="en-US" sz="1700" dirty="0"/>
              <a:t>Diagnosis, and/or </a:t>
            </a:r>
          </a:p>
          <a:p>
            <a:pPr lvl="1"/>
            <a:r>
              <a:rPr lang="en-US" sz="1700" dirty="0"/>
              <a:t>Treatment of substance use disorder, including: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Pretreatment/recovery readiness programs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Harm reduction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Behavioral health counseling associated with substance use disorder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Outpatient drug-free treatment and counseling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Medication assisted therapy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Neuro-psychiatric pharmaceuticals</a:t>
            </a:r>
          </a:p>
          <a:p>
            <a:pPr lvl="2">
              <a:spcBef>
                <a:spcPts val="200"/>
              </a:spcBef>
            </a:pPr>
            <a:r>
              <a:rPr lang="en-US" i="1" dirty="0"/>
              <a:t>Relapse prevention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0"/>
            <a:ext cx="5905500" cy="5494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2.9% needed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but did NOT get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treatment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20.76% used this service in the last 12 months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9.75% reported ever being diagnosed with substance use disorder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Acupuncture therapy may be allowable under this service category if included in a documented plan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Syringe access services are allowable, though not syringes themselves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Considering mode of transmission, PWID have the second highest rate of diagnosis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2024 is expected to see an increase in newly diagnosed PWID</a:t>
            </a:r>
          </a:p>
        </p:txBody>
      </p:sp>
    </p:spTree>
    <p:extLst>
      <p:ext uri="{BB962C8B-B14F-4D97-AF65-F5344CB8AC3E}">
        <p14:creationId xmlns:p14="http://schemas.microsoft.com/office/powerpoint/2010/main" val="370390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/>
          </a:bodyPr>
          <a:lstStyle/>
          <a:p>
            <a:r>
              <a:rPr lang="en-US" dirty="0"/>
              <a:t>Early intervention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EIS is the combination of services rather than stand-alone:</a:t>
            </a:r>
          </a:p>
          <a:p>
            <a:pPr>
              <a:spcBef>
                <a:spcPts val="600"/>
              </a:spcBef>
            </a:pPr>
            <a:r>
              <a:rPr lang="en-US" i="1" dirty="0"/>
              <a:t>Targeted HIV testing </a:t>
            </a:r>
            <a:r>
              <a:rPr lang="en-US" dirty="0"/>
              <a:t>to help the unaware learn of their HIV status and receive referral to HIV care and treatment services if found to be living with HIV</a:t>
            </a:r>
          </a:p>
          <a:p>
            <a:pPr>
              <a:spcBef>
                <a:spcPts val="600"/>
              </a:spcBef>
            </a:pPr>
            <a:r>
              <a:rPr lang="en-US" i="1" dirty="0"/>
              <a:t>Referral services to improve HIV care and treatment </a:t>
            </a:r>
            <a:r>
              <a:rPr lang="en-US" dirty="0"/>
              <a:t>services at key points of entry </a:t>
            </a:r>
          </a:p>
          <a:p>
            <a:pPr>
              <a:spcBef>
                <a:spcPts val="600"/>
              </a:spcBef>
            </a:pPr>
            <a:r>
              <a:rPr lang="en-US" i="1" dirty="0"/>
              <a:t>Access and linkage to HIV care and treatment services </a:t>
            </a:r>
            <a:r>
              <a:rPr lang="en-US" dirty="0"/>
              <a:t>such as HIV Outpatient/Ambulatory Health Services, Medical Case Management, and Substance Abuse Care</a:t>
            </a:r>
          </a:p>
          <a:p>
            <a:pPr>
              <a:spcBef>
                <a:spcPts val="600"/>
              </a:spcBef>
            </a:pPr>
            <a:r>
              <a:rPr lang="en-US" i="1" dirty="0"/>
              <a:t>Outreach Services and Health Education/Risk Reduction </a:t>
            </a:r>
            <a:r>
              <a:rPr lang="en-US" dirty="0"/>
              <a:t>related to HIV diagnosis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HIV testing paid by EIS cannot supplant testing efforts paid by other sources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651 new diagnoses in the EMA in 2023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20% of individuals within the EMA were concurrently diagnosed with HIV/AIDS in 2023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2023 Philadelphia, there was a notable increase in HIV cases among the following populations: NH Asian people (+83%), people aged 13-24 (+20%), and MSM (+11%)</a:t>
            </a:r>
          </a:p>
          <a:p>
            <a:pPr lvl="2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Estimated that 91.6% of people are aware of their status within the EMA</a:t>
            </a: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4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/>
          </a:bodyPr>
          <a:lstStyle/>
          <a:p>
            <a:r>
              <a:rPr lang="en-US" dirty="0"/>
              <a:t>Home health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Activities provided under Home Health Care must relate to the client’s HIV disease and may include:</a:t>
            </a:r>
          </a:p>
          <a:p>
            <a:pPr lvl="1"/>
            <a:r>
              <a:rPr lang="en-US" dirty="0"/>
              <a:t>Administration of prescribed therapeutics (e.g. intravenous and aerosolized treatment, and parenteral feeding)</a:t>
            </a:r>
          </a:p>
          <a:p>
            <a:pPr lvl="1"/>
            <a:r>
              <a:rPr lang="en-US" dirty="0"/>
              <a:t>Preventive and specialty care</a:t>
            </a:r>
          </a:p>
          <a:p>
            <a:pPr lvl="1"/>
            <a:r>
              <a:rPr lang="en-US" dirty="0"/>
              <a:t>Wound care </a:t>
            </a:r>
            <a:endParaRPr lang="en-US" dirty="0">
              <a:cs typeface="Arial" panose="020B0604020202020204" pitchFamily="34" charset="0"/>
            </a:endParaRPr>
          </a:p>
          <a:p>
            <a:pPr lvl="1"/>
            <a:r>
              <a:rPr lang="en-US" dirty="0">
                <a:cs typeface="Arial" panose="020B0604020202020204" pitchFamily="34" charset="0"/>
              </a:rPr>
              <a:t>Routine diagnostics testing administered in the home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Other medical therapies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16% reported using the service in the last 12 months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5.08% reported needing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but not receiving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the last 12 months</a:t>
            </a: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Limited to clients that are homebound; homebound does not include inpatient mental health / substance use treatment facilities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According to 2023 CSU data, Home Health Care was the second least requested service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May be a service with increased need as the population of PLWH ages, considering that over half of the EMA’s PLWH are over 50 years old</a:t>
            </a: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3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 fontScale="90000"/>
          </a:bodyPr>
          <a:lstStyle/>
          <a:p>
            <a:r>
              <a:rPr lang="en-US" dirty="0"/>
              <a:t>Home &amp; Community-based health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Key activities include: </a:t>
            </a:r>
          </a:p>
          <a:p>
            <a:pPr lvl="1"/>
            <a:r>
              <a:rPr lang="en-US" dirty="0"/>
              <a:t>Appropriate mental health, developmental, and rehabilitation services</a:t>
            </a:r>
          </a:p>
          <a:p>
            <a:pPr lvl="1"/>
            <a:r>
              <a:rPr lang="en-US" dirty="0"/>
              <a:t>Day treatment or other partial hospitalization services</a:t>
            </a:r>
          </a:p>
          <a:p>
            <a:pPr lvl="1"/>
            <a:r>
              <a:rPr lang="en-US" dirty="0"/>
              <a:t>Durable medical equipment</a:t>
            </a:r>
          </a:p>
          <a:p>
            <a:pPr lvl="1"/>
            <a:r>
              <a:rPr lang="en-US" dirty="0"/>
              <a:t>Home health aide services and personal care services in the home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Over 50% of EMA’s PLWH are 50+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May be a service with increased need as the population of PLWH ages, considering that over half of the EMA’s PLWH are over 50 years old</a:t>
            </a:r>
          </a:p>
          <a:p>
            <a:pPr marL="228600" lvl="1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0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0C8A-72B6-4C30-A2C2-2943C147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797"/>
            <a:ext cx="7729728" cy="928277"/>
          </a:xfrm>
        </p:spPr>
        <p:txBody>
          <a:bodyPr>
            <a:normAutofit/>
          </a:bodyPr>
          <a:lstStyle/>
          <a:p>
            <a:r>
              <a:rPr lang="en-US" dirty="0"/>
              <a:t>Hospice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EA086-324D-4CB6-9973-032D6065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895" y="1369438"/>
            <a:ext cx="526181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Services are only accessible to clients in the terminal stage of an HIV-related illness.  Allowable services are: </a:t>
            </a:r>
          </a:p>
          <a:p>
            <a:pPr lvl="1"/>
            <a:r>
              <a:rPr lang="en-US" dirty="0"/>
              <a:t>Mental health counseling </a:t>
            </a:r>
          </a:p>
          <a:p>
            <a:pPr lvl="1"/>
            <a:r>
              <a:rPr lang="en-US" dirty="0"/>
              <a:t>Nursing care </a:t>
            </a:r>
          </a:p>
          <a:p>
            <a:pPr lvl="1"/>
            <a:r>
              <a:rPr lang="en-US" dirty="0"/>
              <a:t>Palliative therapeutics </a:t>
            </a:r>
          </a:p>
          <a:p>
            <a:pPr lvl="1"/>
            <a:r>
              <a:rPr lang="en-US" dirty="0"/>
              <a:t>Physician services </a:t>
            </a:r>
          </a:p>
          <a:p>
            <a:pPr lvl="1"/>
            <a:r>
              <a:rPr lang="en-US" dirty="0"/>
              <a:t>Room and board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259AB-E623-435C-B1BB-6C6E59F9C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3581"/>
            <a:ext cx="5905500" cy="5010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2021 Consumer Survey Data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6.36% reported using the service in the last 12 months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2.97% reported needing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but not receiving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the last 12 months</a:t>
            </a:r>
          </a:p>
          <a:p>
            <a:pPr marL="228600" lvl="1" indent="0">
              <a:buNone/>
            </a:pP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WORTH NOTING</a:t>
            </a:r>
          </a:p>
          <a:p>
            <a:pPr lvl="1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Program Guidance: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May be provided in a home or other residential setting, including a non-acute care section of a hospital that has been designated and staffed to provide hospice services – does NOT extend to skilled nursing facilities or nursing homes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May be a service with increased need as the population of PLWH ages, considering that over half of the EMA’s PLWH are over 50 years old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195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6">
      <a:dk1>
        <a:srgbClr val="000000"/>
      </a:dk1>
      <a:lt1>
        <a:srgbClr val="FFFFFF"/>
      </a:lt1>
      <a:dk2>
        <a:srgbClr val="002060"/>
      </a:dk2>
      <a:lt2>
        <a:srgbClr val="FFC000"/>
      </a:lt2>
      <a:accent1>
        <a:srgbClr val="F6A21D"/>
      </a:accent1>
      <a:accent2>
        <a:srgbClr val="002060"/>
      </a:accent2>
      <a:accent3>
        <a:srgbClr val="C96731"/>
      </a:accent3>
      <a:accent4>
        <a:srgbClr val="002060"/>
      </a:accent4>
      <a:accent5>
        <a:srgbClr val="FFC000"/>
      </a:accent5>
      <a:accent6>
        <a:srgbClr val="F6A21D"/>
      </a:accent6>
      <a:hlink>
        <a:srgbClr val="7F7F7F"/>
      </a:hlink>
      <a:folHlink>
        <a:srgbClr val="00B0F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8776</TotalTime>
  <Words>1695</Words>
  <Application>Microsoft Office PowerPoint</Application>
  <PresentationFormat>Widescreen</PresentationFormat>
  <Paragraphs>177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BlinkMacSystemFont</vt:lpstr>
      <vt:lpstr>Calibri</vt:lpstr>
      <vt:lpstr>Gill Sans MT</vt:lpstr>
      <vt:lpstr>Wingdings</vt:lpstr>
      <vt:lpstr>Parcel</vt:lpstr>
      <vt:lpstr>PowerPoint Presentation</vt:lpstr>
      <vt:lpstr>Local pharmaceutical assistance</vt:lpstr>
      <vt:lpstr>Mental health</vt:lpstr>
      <vt:lpstr>Medical nutrition therapy</vt:lpstr>
      <vt:lpstr>Substance abuse treatment (outpatient)</vt:lpstr>
      <vt:lpstr>Early intervention services</vt:lpstr>
      <vt:lpstr>Home health care</vt:lpstr>
      <vt:lpstr>Home &amp; Community-based health services</vt:lpstr>
      <vt:lpstr>Hospice services</vt:lpstr>
      <vt:lpstr>Emergency financial assistance (EFA)</vt:lpstr>
      <vt:lpstr>Medical transportation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setting 2022</dc:title>
  <dc:creator>sofia moletteri</dc:creator>
  <cp:lastModifiedBy>Sofia Moletteri</cp:lastModifiedBy>
  <cp:revision>16</cp:revision>
  <dcterms:created xsi:type="dcterms:W3CDTF">2022-03-16T14:02:48Z</dcterms:created>
  <dcterms:modified xsi:type="dcterms:W3CDTF">2025-03-19T16:26:05Z</dcterms:modified>
</cp:coreProperties>
</file>